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  <p:sldMasterId id="2147484012" r:id="rId2"/>
    <p:sldMasterId id="2147484036" r:id="rId3"/>
    <p:sldMasterId id="2147484049" r:id="rId4"/>
    <p:sldMasterId id="2147484062" r:id="rId5"/>
    <p:sldMasterId id="2147484071" r:id="rId6"/>
    <p:sldMasterId id="2147484088" r:id="rId7"/>
  </p:sldMasterIdLst>
  <p:notesMasterIdLst>
    <p:notesMasterId r:id="rId39"/>
  </p:notesMasterIdLst>
  <p:sldIdLst>
    <p:sldId id="451" r:id="rId8"/>
    <p:sldId id="3390" r:id="rId9"/>
    <p:sldId id="259" r:id="rId10"/>
    <p:sldId id="277" r:id="rId11"/>
    <p:sldId id="3268" r:id="rId12"/>
    <p:sldId id="321" r:id="rId13"/>
    <p:sldId id="342" r:id="rId14"/>
    <p:sldId id="340" r:id="rId15"/>
    <p:sldId id="3354" r:id="rId16"/>
    <p:sldId id="3341" r:id="rId17"/>
    <p:sldId id="3342" r:id="rId18"/>
    <p:sldId id="261" r:id="rId19"/>
    <p:sldId id="3434" r:id="rId20"/>
    <p:sldId id="3435" r:id="rId21"/>
    <p:sldId id="3346" r:id="rId22"/>
    <p:sldId id="3361" r:id="rId23"/>
    <p:sldId id="3413" r:id="rId24"/>
    <p:sldId id="844" r:id="rId25"/>
    <p:sldId id="278" r:id="rId26"/>
    <p:sldId id="849" r:id="rId27"/>
    <p:sldId id="840" r:id="rId28"/>
    <p:sldId id="848" r:id="rId29"/>
    <p:sldId id="3333" r:id="rId30"/>
    <p:sldId id="3282" r:id="rId31"/>
    <p:sldId id="3421" r:id="rId32"/>
    <p:sldId id="270" r:id="rId33"/>
    <p:sldId id="3432" r:id="rId34"/>
    <p:sldId id="271" r:id="rId35"/>
    <p:sldId id="3397" r:id="rId36"/>
    <p:sldId id="3414" r:id="rId37"/>
    <p:sldId id="3405" r:id="rId3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5" autoAdjust="0"/>
    <p:restoredTop sz="95847" autoAdjust="0"/>
  </p:normalViewPr>
  <p:slideViewPr>
    <p:cSldViewPr snapToGrid="0">
      <p:cViewPr varScale="1">
        <p:scale>
          <a:sx n="93" d="100"/>
          <a:sy n="93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8CA9E-0765-C144-8228-27BF793F8CF3}" type="doc">
      <dgm:prSet loTypeId="urn:microsoft.com/office/officeart/2005/8/layout/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GB"/>
        </a:p>
      </dgm:t>
    </dgm:pt>
    <dgm:pt modelId="{F8056470-9A55-964C-8454-B17335422292}">
      <dgm:prSet phldrT="[Text]" custT="1"/>
      <dgm:spPr>
        <a:effectLst>
          <a:outerShdw blurRad="171482" dist="136812" dir="894411" sx="100761" sy="100761" algn="tl" rotWithShape="0">
            <a:prstClr val="black">
              <a:alpha val="40000"/>
            </a:prstClr>
          </a:outerShdw>
        </a:effectLst>
      </dgm:spPr>
      <dgm:t>
        <a:bodyPr spcFirstLastPara="0" vert="horz" wrap="square" lIns="137160" tIns="137160" rIns="137160" bIns="137160" numCol="1" spcCol="1270" anchor="ctr" anchorCtr="0"/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-1" dirty="0">
              <a:solidFill>
                <a:schemeClr val="tx1"/>
              </a:solidFill>
              <a:latin typeface="Calibri"/>
              <a:ea typeface="Times New Roman"/>
            </a:rPr>
            <a:t>100+ Webinars since 2020</a:t>
          </a:r>
          <a:endParaRPr lang="en-GB" sz="3200" b="1" kern="1200" dirty="0">
            <a:solidFill>
              <a:schemeClr val="tx1"/>
            </a:solidFill>
            <a:latin typeface="Calibri"/>
            <a:ea typeface="DejaVu Sans"/>
            <a:cs typeface="DejaVu Sans"/>
          </a:endParaRPr>
        </a:p>
      </dgm:t>
    </dgm:pt>
    <dgm:pt modelId="{58DC394A-B652-9447-BB81-0BB1A59BEB4C}" type="parTrans" cxnId="{283E26BF-61C2-4F4A-83B4-69602EC32B8D}">
      <dgm:prSet/>
      <dgm:spPr/>
      <dgm:t>
        <a:bodyPr/>
        <a:lstStyle/>
        <a:p>
          <a:endParaRPr lang="en-GB" sz="1600"/>
        </a:p>
      </dgm:t>
    </dgm:pt>
    <dgm:pt modelId="{7ABACFD7-A00A-A447-8C1F-6B84E97AD869}" type="sibTrans" cxnId="{283E26BF-61C2-4F4A-83B4-69602EC32B8D}">
      <dgm:prSet/>
      <dgm:spPr/>
      <dgm:t>
        <a:bodyPr/>
        <a:lstStyle/>
        <a:p>
          <a:endParaRPr lang="en-GB" sz="1600"/>
        </a:p>
      </dgm:t>
    </dgm:pt>
    <dgm:pt modelId="{521351B7-EF05-AA49-A438-DD68797B1D44}">
      <dgm:prSet phldrT="[Text]" custT="1"/>
      <dgm:spPr>
        <a:effectLst>
          <a:outerShdw blurRad="171482" dist="136812" dir="894411" sx="100761" sy="100761" algn="tl" rotWithShape="0">
            <a:prstClr val="black">
              <a:alpha val="40000"/>
            </a:prstClr>
          </a:outerShdw>
        </a:effectLst>
      </dgm:spPr>
      <dgm:t>
        <a:bodyPr spcFirstLastPara="0" vert="horz" wrap="square" lIns="137160" tIns="137160" rIns="137160" bIns="137160" numCol="1" spcCol="1270" anchor="ctr" anchorCtr="0"/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-1" dirty="0">
              <a:solidFill>
                <a:schemeClr val="tx1"/>
              </a:solidFill>
              <a:latin typeface="Calibri"/>
            </a:rPr>
            <a:t>&gt; 10,000 views in 2021</a:t>
          </a:r>
          <a:endParaRPr lang="en-GB" sz="3200" b="1" kern="1200" dirty="0">
            <a:solidFill>
              <a:schemeClr val="tx1"/>
            </a:solidFill>
            <a:latin typeface="Calibri"/>
            <a:ea typeface="DejaVu Sans"/>
            <a:cs typeface="DejaVu Sans"/>
          </a:endParaRPr>
        </a:p>
      </dgm:t>
    </dgm:pt>
    <dgm:pt modelId="{1334D63B-CEB6-3C42-AFDE-7FCDA0795F67}" type="parTrans" cxnId="{FF9F5737-823F-0A42-9691-E51B1FDDBBB0}">
      <dgm:prSet/>
      <dgm:spPr/>
      <dgm:t>
        <a:bodyPr/>
        <a:lstStyle/>
        <a:p>
          <a:endParaRPr lang="en-GB" sz="1600"/>
        </a:p>
      </dgm:t>
    </dgm:pt>
    <dgm:pt modelId="{9D7839C2-E6F0-084E-BF11-317585211E83}" type="sibTrans" cxnId="{FF9F5737-823F-0A42-9691-E51B1FDDBBB0}">
      <dgm:prSet/>
      <dgm:spPr/>
      <dgm:t>
        <a:bodyPr/>
        <a:lstStyle/>
        <a:p>
          <a:endParaRPr lang="en-GB" sz="1600"/>
        </a:p>
      </dgm:t>
    </dgm:pt>
    <dgm:pt modelId="{EF074315-FB60-474D-B225-CDE9C5C4F983}" type="pres">
      <dgm:prSet presAssocID="{3578CA9E-0765-C144-8228-27BF793F8CF3}" presName="linear" presStyleCnt="0">
        <dgm:presLayoutVars>
          <dgm:dir/>
          <dgm:animLvl val="lvl"/>
          <dgm:resizeHandles val="exact"/>
        </dgm:presLayoutVars>
      </dgm:prSet>
      <dgm:spPr/>
    </dgm:pt>
    <dgm:pt modelId="{B484547F-1E31-49E0-8A3F-5E16FF9E62A6}" type="pres">
      <dgm:prSet presAssocID="{F8056470-9A55-964C-8454-B17335422292}" presName="parentLin" presStyleCnt="0"/>
      <dgm:spPr/>
    </dgm:pt>
    <dgm:pt modelId="{8B2CAA4E-92B1-4A78-9F39-7D7F3E2568E7}" type="pres">
      <dgm:prSet presAssocID="{F8056470-9A55-964C-8454-B17335422292}" presName="parentLeftMargin" presStyleLbl="node1" presStyleIdx="0" presStyleCnt="2"/>
      <dgm:spPr/>
    </dgm:pt>
    <dgm:pt modelId="{F3EDA205-A2C1-4258-BFD1-F639CED21E55}" type="pres">
      <dgm:prSet presAssocID="{F8056470-9A55-964C-8454-B17335422292}" presName="parentText" presStyleLbl="node1" presStyleIdx="0" presStyleCnt="2" custScaleX="112530">
        <dgm:presLayoutVars>
          <dgm:chMax val="0"/>
          <dgm:bulletEnabled val="1"/>
        </dgm:presLayoutVars>
      </dgm:prSet>
      <dgm:spPr/>
    </dgm:pt>
    <dgm:pt modelId="{78029CD3-6DCF-4BDA-B20F-7621E7585602}" type="pres">
      <dgm:prSet presAssocID="{F8056470-9A55-964C-8454-B17335422292}" presName="negativeSpace" presStyleCnt="0"/>
      <dgm:spPr/>
    </dgm:pt>
    <dgm:pt modelId="{10AC9181-60F7-47D0-A2B6-A8C7FF14313A}" type="pres">
      <dgm:prSet presAssocID="{F8056470-9A55-964C-8454-B17335422292}" presName="childText" presStyleLbl="conFgAcc1" presStyleIdx="0" presStyleCnt="2">
        <dgm:presLayoutVars>
          <dgm:bulletEnabled val="1"/>
        </dgm:presLayoutVars>
      </dgm:prSet>
      <dgm:spPr/>
    </dgm:pt>
    <dgm:pt modelId="{73A566AB-B2CC-4F3D-B183-76C43F966DCD}" type="pres">
      <dgm:prSet presAssocID="{7ABACFD7-A00A-A447-8C1F-6B84E97AD869}" presName="spaceBetweenRectangles" presStyleCnt="0"/>
      <dgm:spPr/>
    </dgm:pt>
    <dgm:pt modelId="{14D3566F-3B8E-4918-8588-FBC8D8BBF690}" type="pres">
      <dgm:prSet presAssocID="{521351B7-EF05-AA49-A438-DD68797B1D44}" presName="parentLin" presStyleCnt="0"/>
      <dgm:spPr/>
    </dgm:pt>
    <dgm:pt modelId="{632D4F20-BFEC-443A-AC9C-5DE388D5369D}" type="pres">
      <dgm:prSet presAssocID="{521351B7-EF05-AA49-A438-DD68797B1D44}" presName="parentLeftMargin" presStyleLbl="node1" presStyleIdx="0" presStyleCnt="2"/>
      <dgm:spPr/>
    </dgm:pt>
    <dgm:pt modelId="{82DB4F44-7800-4870-AB27-B89BCA54F2C5}" type="pres">
      <dgm:prSet presAssocID="{521351B7-EF05-AA49-A438-DD68797B1D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4F837B-3AB4-4E2B-8F15-5034BE7B2767}" type="pres">
      <dgm:prSet presAssocID="{521351B7-EF05-AA49-A438-DD68797B1D44}" presName="negativeSpace" presStyleCnt="0"/>
      <dgm:spPr/>
    </dgm:pt>
    <dgm:pt modelId="{5A01D1D1-2640-4B83-B263-3294BF193976}" type="pres">
      <dgm:prSet presAssocID="{521351B7-EF05-AA49-A438-DD68797B1D44}" presName="childText" presStyleLbl="conFgAcc1" presStyleIdx="1" presStyleCnt="2" custLinFactNeighborY="-25092">
        <dgm:presLayoutVars>
          <dgm:bulletEnabled val="1"/>
        </dgm:presLayoutVars>
      </dgm:prSet>
      <dgm:spPr/>
    </dgm:pt>
  </dgm:ptLst>
  <dgm:cxnLst>
    <dgm:cxn modelId="{FF9F5737-823F-0A42-9691-E51B1FDDBBB0}" srcId="{3578CA9E-0765-C144-8228-27BF793F8CF3}" destId="{521351B7-EF05-AA49-A438-DD68797B1D44}" srcOrd="1" destOrd="0" parTransId="{1334D63B-CEB6-3C42-AFDE-7FCDA0795F67}" sibTransId="{9D7839C2-E6F0-084E-BF11-317585211E83}"/>
    <dgm:cxn modelId="{5BA2CE38-A308-4854-B154-98430590A26A}" type="presOf" srcId="{521351B7-EF05-AA49-A438-DD68797B1D44}" destId="{632D4F20-BFEC-443A-AC9C-5DE388D5369D}" srcOrd="0" destOrd="0" presId="urn:microsoft.com/office/officeart/2005/8/layout/list1"/>
    <dgm:cxn modelId="{BE571E3E-8822-4B84-9FEA-3D56EF8AB020}" type="presOf" srcId="{521351B7-EF05-AA49-A438-DD68797B1D44}" destId="{82DB4F44-7800-4870-AB27-B89BCA54F2C5}" srcOrd="1" destOrd="0" presId="urn:microsoft.com/office/officeart/2005/8/layout/list1"/>
    <dgm:cxn modelId="{E38D994A-37B4-4ABE-B0AA-46DA73AC48DF}" type="presOf" srcId="{F8056470-9A55-964C-8454-B17335422292}" destId="{8B2CAA4E-92B1-4A78-9F39-7D7F3E2568E7}" srcOrd="0" destOrd="0" presId="urn:microsoft.com/office/officeart/2005/8/layout/list1"/>
    <dgm:cxn modelId="{C22FCF90-BE63-47A7-AAC9-82F7F454170D}" type="presOf" srcId="{F8056470-9A55-964C-8454-B17335422292}" destId="{F3EDA205-A2C1-4258-BFD1-F639CED21E55}" srcOrd="1" destOrd="0" presId="urn:microsoft.com/office/officeart/2005/8/layout/list1"/>
    <dgm:cxn modelId="{D5EA03B9-C08F-4DF1-8801-B29C69BECD8D}" type="presOf" srcId="{3578CA9E-0765-C144-8228-27BF793F8CF3}" destId="{EF074315-FB60-474D-B225-CDE9C5C4F983}" srcOrd="0" destOrd="0" presId="urn:microsoft.com/office/officeart/2005/8/layout/list1"/>
    <dgm:cxn modelId="{283E26BF-61C2-4F4A-83B4-69602EC32B8D}" srcId="{3578CA9E-0765-C144-8228-27BF793F8CF3}" destId="{F8056470-9A55-964C-8454-B17335422292}" srcOrd="0" destOrd="0" parTransId="{58DC394A-B652-9447-BB81-0BB1A59BEB4C}" sibTransId="{7ABACFD7-A00A-A447-8C1F-6B84E97AD869}"/>
    <dgm:cxn modelId="{FCAB60D1-384C-46B5-BA73-0FAA3942CD7E}" type="presParOf" srcId="{EF074315-FB60-474D-B225-CDE9C5C4F983}" destId="{B484547F-1E31-49E0-8A3F-5E16FF9E62A6}" srcOrd="0" destOrd="0" presId="urn:microsoft.com/office/officeart/2005/8/layout/list1"/>
    <dgm:cxn modelId="{EC3917D5-A568-4906-A710-C8E4DEE0AFA3}" type="presParOf" srcId="{B484547F-1E31-49E0-8A3F-5E16FF9E62A6}" destId="{8B2CAA4E-92B1-4A78-9F39-7D7F3E2568E7}" srcOrd="0" destOrd="0" presId="urn:microsoft.com/office/officeart/2005/8/layout/list1"/>
    <dgm:cxn modelId="{447465B0-38CB-4DBA-8D5F-3E3BA9F655EA}" type="presParOf" srcId="{B484547F-1E31-49E0-8A3F-5E16FF9E62A6}" destId="{F3EDA205-A2C1-4258-BFD1-F639CED21E55}" srcOrd="1" destOrd="0" presId="urn:microsoft.com/office/officeart/2005/8/layout/list1"/>
    <dgm:cxn modelId="{E7EE010B-FEFA-4C8F-ABA6-E9CFB1B7D59D}" type="presParOf" srcId="{EF074315-FB60-474D-B225-CDE9C5C4F983}" destId="{78029CD3-6DCF-4BDA-B20F-7621E7585602}" srcOrd="1" destOrd="0" presId="urn:microsoft.com/office/officeart/2005/8/layout/list1"/>
    <dgm:cxn modelId="{2782206D-E838-4DBA-9358-88FF8C07177A}" type="presParOf" srcId="{EF074315-FB60-474D-B225-CDE9C5C4F983}" destId="{10AC9181-60F7-47D0-A2B6-A8C7FF14313A}" srcOrd="2" destOrd="0" presId="urn:microsoft.com/office/officeart/2005/8/layout/list1"/>
    <dgm:cxn modelId="{8E3EEF44-C5C0-4966-92ED-79968E6AD3DF}" type="presParOf" srcId="{EF074315-FB60-474D-B225-CDE9C5C4F983}" destId="{73A566AB-B2CC-4F3D-B183-76C43F966DCD}" srcOrd="3" destOrd="0" presId="urn:microsoft.com/office/officeart/2005/8/layout/list1"/>
    <dgm:cxn modelId="{1F134D95-DE8F-4F67-B08C-EF4031F80226}" type="presParOf" srcId="{EF074315-FB60-474D-B225-CDE9C5C4F983}" destId="{14D3566F-3B8E-4918-8588-FBC8D8BBF690}" srcOrd="4" destOrd="0" presId="urn:microsoft.com/office/officeart/2005/8/layout/list1"/>
    <dgm:cxn modelId="{DFEBE18C-259B-4343-A7CE-BA6C04817741}" type="presParOf" srcId="{14D3566F-3B8E-4918-8588-FBC8D8BBF690}" destId="{632D4F20-BFEC-443A-AC9C-5DE388D5369D}" srcOrd="0" destOrd="0" presId="urn:microsoft.com/office/officeart/2005/8/layout/list1"/>
    <dgm:cxn modelId="{8C077353-A226-4C82-870E-0B324349CBCA}" type="presParOf" srcId="{14D3566F-3B8E-4918-8588-FBC8D8BBF690}" destId="{82DB4F44-7800-4870-AB27-B89BCA54F2C5}" srcOrd="1" destOrd="0" presId="urn:microsoft.com/office/officeart/2005/8/layout/list1"/>
    <dgm:cxn modelId="{09383600-F20B-481D-A017-F80A138FB935}" type="presParOf" srcId="{EF074315-FB60-474D-B225-CDE9C5C4F983}" destId="{BA4F837B-3AB4-4E2B-8F15-5034BE7B2767}" srcOrd="5" destOrd="0" presId="urn:microsoft.com/office/officeart/2005/8/layout/list1"/>
    <dgm:cxn modelId="{37755571-3776-4B4A-8FD6-68A25D412A61}" type="presParOf" srcId="{EF074315-FB60-474D-B225-CDE9C5C4F983}" destId="{5A01D1D1-2640-4B83-B263-3294BF1939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0F419E-DAB4-0941-AEF7-9FC6ECE645B2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CC1A1-8FB5-314B-8DA2-87AF4A48FABC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C00000"/>
        </a:solidFill>
        <a:effectLst>
          <a:outerShdw blurRad="274580" dist="91654" sx="102304" sy="102304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sz="2400" dirty="0">
              <a:solidFill>
                <a:schemeClr val="bg1"/>
              </a:solidFill>
            </a:rPr>
            <a:t>Published use cases for ML in 5G</a:t>
          </a:r>
        </a:p>
      </dgm:t>
    </dgm:pt>
    <dgm:pt modelId="{8F0DAD72-2A92-1A48-B2D4-05F45AFE1F22}" type="sibTrans" cxnId="{EC725806-B874-1140-8FA3-84490DF0893D}">
      <dgm:prSet/>
      <dgm:spPr/>
      <dgm:t>
        <a:bodyPr/>
        <a:lstStyle/>
        <a:p>
          <a:endParaRPr lang="en-GB"/>
        </a:p>
      </dgm:t>
    </dgm:pt>
    <dgm:pt modelId="{379EDE00-8E51-FA43-B599-8489003DAE80}" type="parTrans" cxnId="{EC725806-B874-1140-8FA3-84490DF0893D}">
      <dgm:prSet/>
      <dgm:spPr/>
      <dgm:t>
        <a:bodyPr/>
        <a:lstStyle/>
        <a:p>
          <a:endParaRPr lang="en-GB"/>
        </a:p>
      </dgm:t>
    </dgm:pt>
    <dgm:pt modelId="{C5122809-3A24-964D-85EA-31CFC5DA9EFB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C00000"/>
        </a:solidFill>
        <a:effectLst>
          <a:outerShdw blurRad="266700" dist="88900" sx="102000" sy="102000" algn="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sz="2400" dirty="0">
              <a:solidFill>
                <a:schemeClr val="bg1"/>
              </a:solidFill>
            </a:rPr>
            <a:t>ITU-T Y.3172</a:t>
          </a:r>
        </a:p>
      </dgm:t>
    </dgm:pt>
    <dgm:pt modelId="{B061076D-E68B-AB48-BF70-250A1682E6B5}" type="sibTrans" cxnId="{7A3E2636-2DF7-D948-97D2-6F74CDC950D1}">
      <dgm:prSet/>
      <dgm:spPr/>
      <dgm:t>
        <a:bodyPr/>
        <a:lstStyle/>
        <a:p>
          <a:endParaRPr lang="en-GB"/>
        </a:p>
      </dgm:t>
    </dgm:pt>
    <dgm:pt modelId="{8C8A3DE6-1AEB-6E4F-951D-7849C415EB5F}" type="parTrans" cxnId="{7A3E2636-2DF7-D948-97D2-6F74CDC950D1}">
      <dgm:prSet/>
      <dgm:spPr/>
      <dgm:t>
        <a:bodyPr/>
        <a:lstStyle/>
        <a:p>
          <a:endParaRPr lang="en-GB"/>
        </a:p>
      </dgm:t>
    </dgm:pt>
    <dgm:pt modelId="{661A0FA5-9ED1-1B4E-BC0D-7B0E9886B2E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C00000"/>
        </a:solidFill>
        <a:effectLst>
          <a:outerShdw blurRad="266700" dist="88900" sx="102000" sy="102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GB" sz="2400" dirty="0">
              <a:solidFill>
                <a:schemeClr val="bg1"/>
              </a:solidFill>
            </a:rPr>
            <a:t>Student mentoring projects</a:t>
          </a:r>
        </a:p>
      </dgm:t>
    </dgm:pt>
    <dgm:pt modelId="{30F6E761-BD3C-EA4C-AAF6-A8B54865A37C}" type="sibTrans" cxnId="{FE1E9DF4-299A-CD4E-890F-90ED60FA24BB}">
      <dgm:prSet/>
      <dgm:spPr/>
      <dgm:t>
        <a:bodyPr/>
        <a:lstStyle/>
        <a:p>
          <a:endParaRPr lang="en-GB"/>
        </a:p>
      </dgm:t>
    </dgm:pt>
    <dgm:pt modelId="{9E4D65CC-4B3D-8C48-8089-7F2B40DA8730}" type="parTrans" cxnId="{FE1E9DF4-299A-CD4E-890F-90ED60FA24BB}">
      <dgm:prSet/>
      <dgm:spPr/>
      <dgm:t>
        <a:bodyPr/>
        <a:lstStyle/>
        <a:p>
          <a:endParaRPr lang="en-GB"/>
        </a:p>
      </dgm:t>
    </dgm:pt>
    <dgm:pt modelId="{6E5318ED-F07F-6E43-B947-8A0E7C7C73D5}" type="pres">
      <dgm:prSet presAssocID="{6C0F419E-DAB4-0941-AEF7-9FC6ECE645B2}" presName="diagram" presStyleCnt="0">
        <dgm:presLayoutVars>
          <dgm:dir/>
          <dgm:resizeHandles val="exact"/>
        </dgm:presLayoutVars>
      </dgm:prSet>
      <dgm:spPr/>
    </dgm:pt>
    <dgm:pt modelId="{0AAE01C1-C359-524F-B45C-DAB1935A8035}" type="pres">
      <dgm:prSet presAssocID="{E60CC1A1-8FB5-314B-8DA2-87AF4A48FABC}" presName="node" presStyleLbl="node1" presStyleIdx="0" presStyleCnt="3">
        <dgm:presLayoutVars>
          <dgm:bulletEnabled val="1"/>
        </dgm:presLayoutVars>
      </dgm:prSet>
      <dgm:spPr/>
    </dgm:pt>
    <dgm:pt modelId="{DE850417-D6FC-5440-B6D2-FACDF379FB3B}" type="pres">
      <dgm:prSet presAssocID="{8F0DAD72-2A92-1A48-B2D4-05F45AFE1F22}" presName="sibTrans" presStyleCnt="0"/>
      <dgm:spPr/>
    </dgm:pt>
    <dgm:pt modelId="{4ADDBE9B-7B72-3445-A4CD-BC2752656672}" type="pres">
      <dgm:prSet presAssocID="{C5122809-3A24-964D-85EA-31CFC5DA9EFB}" presName="node" presStyleLbl="node1" presStyleIdx="1" presStyleCnt="3">
        <dgm:presLayoutVars>
          <dgm:bulletEnabled val="1"/>
        </dgm:presLayoutVars>
      </dgm:prSet>
      <dgm:spPr/>
    </dgm:pt>
    <dgm:pt modelId="{B9D6F299-8F40-254C-B8D1-5670697413A3}" type="pres">
      <dgm:prSet presAssocID="{B061076D-E68B-AB48-BF70-250A1682E6B5}" presName="sibTrans" presStyleCnt="0"/>
      <dgm:spPr/>
    </dgm:pt>
    <dgm:pt modelId="{77146E95-40D8-774A-939B-D0A65ED9B22A}" type="pres">
      <dgm:prSet presAssocID="{661A0FA5-9ED1-1B4E-BC0D-7B0E9886B2EE}" presName="node" presStyleLbl="node1" presStyleIdx="2" presStyleCnt="3">
        <dgm:presLayoutVars>
          <dgm:bulletEnabled val="1"/>
        </dgm:presLayoutVars>
      </dgm:prSet>
      <dgm:spPr/>
    </dgm:pt>
  </dgm:ptLst>
  <dgm:cxnLst>
    <dgm:cxn modelId="{68031906-28DA-2946-BD4B-6D9BE76C6C90}" type="presOf" srcId="{6C0F419E-DAB4-0941-AEF7-9FC6ECE645B2}" destId="{6E5318ED-F07F-6E43-B947-8A0E7C7C73D5}" srcOrd="0" destOrd="0" presId="urn:microsoft.com/office/officeart/2005/8/layout/default"/>
    <dgm:cxn modelId="{EC725806-B874-1140-8FA3-84490DF0893D}" srcId="{6C0F419E-DAB4-0941-AEF7-9FC6ECE645B2}" destId="{E60CC1A1-8FB5-314B-8DA2-87AF4A48FABC}" srcOrd="0" destOrd="0" parTransId="{379EDE00-8E51-FA43-B599-8489003DAE80}" sibTransId="{8F0DAD72-2A92-1A48-B2D4-05F45AFE1F22}"/>
    <dgm:cxn modelId="{63297727-F915-F442-BB5B-BC534E712A05}" type="presOf" srcId="{661A0FA5-9ED1-1B4E-BC0D-7B0E9886B2EE}" destId="{77146E95-40D8-774A-939B-D0A65ED9B22A}" srcOrd="0" destOrd="0" presId="urn:microsoft.com/office/officeart/2005/8/layout/default"/>
    <dgm:cxn modelId="{7A3E2636-2DF7-D948-97D2-6F74CDC950D1}" srcId="{6C0F419E-DAB4-0941-AEF7-9FC6ECE645B2}" destId="{C5122809-3A24-964D-85EA-31CFC5DA9EFB}" srcOrd="1" destOrd="0" parTransId="{8C8A3DE6-1AEB-6E4F-951D-7849C415EB5F}" sibTransId="{B061076D-E68B-AB48-BF70-250A1682E6B5}"/>
    <dgm:cxn modelId="{7452647F-C335-A248-9AE0-A964A05B49A1}" type="presOf" srcId="{C5122809-3A24-964D-85EA-31CFC5DA9EFB}" destId="{4ADDBE9B-7B72-3445-A4CD-BC2752656672}" srcOrd="0" destOrd="0" presId="urn:microsoft.com/office/officeart/2005/8/layout/default"/>
    <dgm:cxn modelId="{EE41918A-1EF3-6B42-B1E1-1E3639371317}" type="presOf" srcId="{E60CC1A1-8FB5-314B-8DA2-87AF4A48FABC}" destId="{0AAE01C1-C359-524F-B45C-DAB1935A8035}" srcOrd="0" destOrd="0" presId="urn:microsoft.com/office/officeart/2005/8/layout/default"/>
    <dgm:cxn modelId="{FE1E9DF4-299A-CD4E-890F-90ED60FA24BB}" srcId="{6C0F419E-DAB4-0941-AEF7-9FC6ECE645B2}" destId="{661A0FA5-9ED1-1B4E-BC0D-7B0E9886B2EE}" srcOrd="2" destOrd="0" parTransId="{9E4D65CC-4B3D-8C48-8089-7F2B40DA8730}" sibTransId="{30F6E761-BD3C-EA4C-AAF6-A8B54865A37C}"/>
    <dgm:cxn modelId="{ED84D3C4-5041-D647-A07D-AACC9A1E9071}" type="presParOf" srcId="{6E5318ED-F07F-6E43-B947-8A0E7C7C73D5}" destId="{0AAE01C1-C359-524F-B45C-DAB1935A8035}" srcOrd="0" destOrd="0" presId="urn:microsoft.com/office/officeart/2005/8/layout/default"/>
    <dgm:cxn modelId="{036E8174-C00C-034B-ADFE-829DBF8FDF4C}" type="presParOf" srcId="{6E5318ED-F07F-6E43-B947-8A0E7C7C73D5}" destId="{DE850417-D6FC-5440-B6D2-FACDF379FB3B}" srcOrd="1" destOrd="0" presId="urn:microsoft.com/office/officeart/2005/8/layout/default"/>
    <dgm:cxn modelId="{C8E939A5-0BDD-8442-8D8E-E91D21485E3B}" type="presParOf" srcId="{6E5318ED-F07F-6E43-B947-8A0E7C7C73D5}" destId="{4ADDBE9B-7B72-3445-A4CD-BC2752656672}" srcOrd="2" destOrd="0" presId="urn:microsoft.com/office/officeart/2005/8/layout/default"/>
    <dgm:cxn modelId="{47A62F48-70B7-E040-8393-6C24195EB5DF}" type="presParOf" srcId="{6E5318ED-F07F-6E43-B947-8A0E7C7C73D5}" destId="{B9D6F299-8F40-254C-B8D1-5670697413A3}" srcOrd="3" destOrd="0" presId="urn:microsoft.com/office/officeart/2005/8/layout/default"/>
    <dgm:cxn modelId="{14A00679-ED1A-B64C-92E8-41CF11C54EBE}" type="presParOf" srcId="{6E5318ED-F07F-6E43-B947-8A0E7C7C73D5}" destId="{77146E95-40D8-774A-939B-D0A65ED9B22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F419E-DAB4-0941-AEF7-9FC6ECE645B2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CC1A1-8FB5-314B-8DA2-87AF4A48FABC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0070C0"/>
        </a:solidFill>
        <a:effectLst>
          <a:outerShdw blurRad="274580" dist="91654" sx="102304" sy="102304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Published use cases for AN</a:t>
          </a:r>
        </a:p>
      </dgm:t>
    </dgm:pt>
    <dgm:pt modelId="{8F0DAD72-2A92-1A48-B2D4-05F45AFE1F22}" type="sibTrans" cxnId="{EC725806-B874-1140-8FA3-84490DF0893D}">
      <dgm:prSet/>
      <dgm:spPr/>
      <dgm:t>
        <a:bodyPr/>
        <a:lstStyle/>
        <a:p>
          <a:endParaRPr lang="en-GB"/>
        </a:p>
      </dgm:t>
    </dgm:pt>
    <dgm:pt modelId="{379EDE00-8E51-FA43-B599-8489003DAE80}" type="parTrans" cxnId="{EC725806-B874-1140-8FA3-84490DF0893D}">
      <dgm:prSet/>
      <dgm:spPr/>
      <dgm:t>
        <a:bodyPr/>
        <a:lstStyle/>
        <a:p>
          <a:endParaRPr lang="en-GB"/>
        </a:p>
      </dgm:t>
    </dgm:pt>
    <dgm:pt modelId="{C5122809-3A24-964D-85EA-31CFC5DA9EFB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0070C0"/>
        </a:solidFill>
        <a:effectLst>
          <a:outerShdw blurRad="266700" dist="88900" sx="102000" sy="102000" algn="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Arch framework for AN</a:t>
          </a:r>
        </a:p>
      </dgm:t>
    </dgm:pt>
    <dgm:pt modelId="{B061076D-E68B-AB48-BF70-250A1682E6B5}" type="sibTrans" cxnId="{7A3E2636-2DF7-D948-97D2-6F74CDC950D1}">
      <dgm:prSet/>
      <dgm:spPr/>
      <dgm:t>
        <a:bodyPr/>
        <a:lstStyle/>
        <a:p>
          <a:endParaRPr lang="en-GB"/>
        </a:p>
      </dgm:t>
    </dgm:pt>
    <dgm:pt modelId="{8C8A3DE6-1AEB-6E4F-951D-7849C415EB5F}" type="parTrans" cxnId="{7A3E2636-2DF7-D948-97D2-6F74CDC950D1}">
      <dgm:prSet/>
      <dgm:spPr/>
      <dgm:t>
        <a:bodyPr/>
        <a:lstStyle/>
        <a:p>
          <a:endParaRPr lang="en-GB"/>
        </a:p>
      </dgm:t>
    </dgm:pt>
    <dgm:pt modelId="{661A0FA5-9ED1-1B4E-BC0D-7B0E9886B2E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0070C0"/>
        </a:solidFill>
        <a:effectLst>
          <a:outerShdw blurRad="266700" dist="88900" sx="102000" sy="102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Build-a-thon PoC</a:t>
          </a:r>
        </a:p>
      </dgm:t>
    </dgm:pt>
    <dgm:pt modelId="{30F6E761-BD3C-EA4C-AAF6-A8B54865A37C}" type="sibTrans" cxnId="{FE1E9DF4-299A-CD4E-890F-90ED60FA24BB}">
      <dgm:prSet/>
      <dgm:spPr/>
      <dgm:t>
        <a:bodyPr/>
        <a:lstStyle/>
        <a:p>
          <a:endParaRPr lang="en-GB"/>
        </a:p>
      </dgm:t>
    </dgm:pt>
    <dgm:pt modelId="{9E4D65CC-4B3D-8C48-8089-7F2B40DA8730}" type="parTrans" cxnId="{FE1E9DF4-299A-CD4E-890F-90ED60FA24BB}">
      <dgm:prSet/>
      <dgm:spPr/>
      <dgm:t>
        <a:bodyPr/>
        <a:lstStyle/>
        <a:p>
          <a:endParaRPr lang="en-GB"/>
        </a:p>
      </dgm:t>
    </dgm:pt>
    <dgm:pt modelId="{6E5318ED-F07F-6E43-B947-8A0E7C7C73D5}" type="pres">
      <dgm:prSet presAssocID="{6C0F419E-DAB4-0941-AEF7-9FC6ECE645B2}" presName="diagram" presStyleCnt="0">
        <dgm:presLayoutVars>
          <dgm:dir/>
          <dgm:resizeHandles val="exact"/>
        </dgm:presLayoutVars>
      </dgm:prSet>
      <dgm:spPr/>
    </dgm:pt>
    <dgm:pt modelId="{0AAE01C1-C359-524F-B45C-DAB1935A8035}" type="pres">
      <dgm:prSet presAssocID="{E60CC1A1-8FB5-314B-8DA2-87AF4A48FABC}" presName="node" presStyleLbl="node1" presStyleIdx="0" presStyleCnt="3">
        <dgm:presLayoutVars>
          <dgm:bulletEnabled val="1"/>
        </dgm:presLayoutVars>
      </dgm:prSet>
      <dgm:spPr/>
    </dgm:pt>
    <dgm:pt modelId="{DE850417-D6FC-5440-B6D2-FACDF379FB3B}" type="pres">
      <dgm:prSet presAssocID="{8F0DAD72-2A92-1A48-B2D4-05F45AFE1F22}" presName="sibTrans" presStyleCnt="0"/>
      <dgm:spPr/>
    </dgm:pt>
    <dgm:pt modelId="{4ADDBE9B-7B72-3445-A4CD-BC2752656672}" type="pres">
      <dgm:prSet presAssocID="{C5122809-3A24-964D-85EA-31CFC5DA9EFB}" presName="node" presStyleLbl="node1" presStyleIdx="1" presStyleCnt="3">
        <dgm:presLayoutVars>
          <dgm:bulletEnabled val="1"/>
        </dgm:presLayoutVars>
      </dgm:prSet>
      <dgm:spPr/>
    </dgm:pt>
    <dgm:pt modelId="{B9D6F299-8F40-254C-B8D1-5670697413A3}" type="pres">
      <dgm:prSet presAssocID="{B061076D-E68B-AB48-BF70-250A1682E6B5}" presName="sibTrans" presStyleCnt="0"/>
      <dgm:spPr/>
    </dgm:pt>
    <dgm:pt modelId="{77146E95-40D8-774A-939B-D0A65ED9B22A}" type="pres">
      <dgm:prSet presAssocID="{661A0FA5-9ED1-1B4E-BC0D-7B0E9886B2EE}" presName="node" presStyleLbl="node1" presStyleIdx="2" presStyleCnt="3">
        <dgm:presLayoutVars>
          <dgm:bulletEnabled val="1"/>
        </dgm:presLayoutVars>
      </dgm:prSet>
      <dgm:spPr/>
    </dgm:pt>
  </dgm:ptLst>
  <dgm:cxnLst>
    <dgm:cxn modelId="{68031906-28DA-2946-BD4B-6D9BE76C6C90}" type="presOf" srcId="{6C0F419E-DAB4-0941-AEF7-9FC6ECE645B2}" destId="{6E5318ED-F07F-6E43-B947-8A0E7C7C73D5}" srcOrd="0" destOrd="0" presId="urn:microsoft.com/office/officeart/2005/8/layout/default"/>
    <dgm:cxn modelId="{EC725806-B874-1140-8FA3-84490DF0893D}" srcId="{6C0F419E-DAB4-0941-AEF7-9FC6ECE645B2}" destId="{E60CC1A1-8FB5-314B-8DA2-87AF4A48FABC}" srcOrd="0" destOrd="0" parTransId="{379EDE00-8E51-FA43-B599-8489003DAE80}" sibTransId="{8F0DAD72-2A92-1A48-B2D4-05F45AFE1F22}"/>
    <dgm:cxn modelId="{63297727-F915-F442-BB5B-BC534E712A05}" type="presOf" srcId="{661A0FA5-9ED1-1B4E-BC0D-7B0E9886B2EE}" destId="{77146E95-40D8-774A-939B-D0A65ED9B22A}" srcOrd="0" destOrd="0" presId="urn:microsoft.com/office/officeart/2005/8/layout/default"/>
    <dgm:cxn modelId="{7A3E2636-2DF7-D948-97D2-6F74CDC950D1}" srcId="{6C0F419E-DAB4-0941-AEF7-9FC6ECE645B2}" destId="{C5122809-3A24-964D-85EA-31CFC5DA9EFB}" srcOrd="1" destOrd="0" parTransId="{8C8A3DE6-1AEB-6E4F-951D-7849C415EB5F}" sibTransId="{B061076D-E68B-AB48-BF70-250A1682E6B5}"/>
    <dgm:cxn modelId="{7452647F-C335-A248-9AE0-A964A05B49A1}" type="presOf" srcId="{C5122809-3A24-964D-85EA-31CFC5DA9EFB}" destId="{4ADDBE9B-7B72-3445-A4CD-BC2752656672}" srcOrd="0" destOrd="0" presId="urn:microsoft.com/office/officeart/2005/8/layout/default"/>
    <dgm:cxn modelId="{EE41918A-1EF3-6B42-B1E1-1E3639371317}" type="presOf" srcId="{E60CC1A1-8FB5-314B-8DA2-87AF4A48FABC}" destId="{0AAE01C1-C359-524F-B45C-DAB1935A8035}" srcOrd="0" destOrd="0" presId="urn:microsoft.com/office/officeart/2005/8/layout/default"/>
    <dgm:cxn modelId="{FE1E9DF4-299A-CD4E-890F-90ED60FA24BB}" srcId="{6C0F419E-DAB4-0941-AEF7-9FC6ECE645B2}" destId="{661A0FA5-9ED1-1B4E-BC0D-7B0E9886B2EE}" srcOrd="2" destOrd="0" parTransId="{9E4D65CC-4B3D-8C48-8089-7F2B40DA8730}" sibTransId="{30F6E761-BD3C-EA4C-AAF6-A8B54865A37C}"/>
    <dgm:cxn modelId="{ED84D3C4-5041-D647-A07D-AACC9A1E9071}" type="presParOf" srcId="{6E5318ED-F07F-6E43-B947-8A0E7C7C73D5}" destId="{0AAE01C1-C359-524F-B45C-DAB1935A8035}" srcOrd="0" destOrd="0" presId="urn:microsoft.com/office/officeart/2005/8/layout/default"/>
    <dgm:cxn modelId="{036E8174-C00C-034B-ADFE-829DBF8FDF4C}" type="presParOf" srcId="{6E5318ED-F07F-6E43-B947-8A0E7C7C73D5}" destId="{DE850417-D6FC-5440-B6D2-FACDF379FB3B}" srcOrd="1" destOrd="0" presId="urn:microsoft.com/office/officeart/2005/8/layout/default"/>
    <dgm:cxn modelId="{C8E939A5-0BDD-8442-8D8E-E91D21485E3B}" type="presParOf" srcId="{6E5318ED-F07F-6E43-B947-8A0E7C7C73D5}" destId="{4ADDBE9B-7B72-3445-A4CD-BC2752656672}" srcOrd="2" destOrd="0" presId="urn:microsoft.com/office/officeart/2005/8/layout/default"/>
    <dgm:cxn modelId="{47A62F48-70B7-E040-8393-6C24195EB5DF}" type="presParOf" srcId="{6E5318ED-F07F-6E43-B947-8A0E7C7C73D5}" destId="{B9D6F299-8F40-254C-B8D1-5670697413A3}" srcOrd="3" destOrd="0" presId="urn:microsoft.com/office/officeart/2005/8/layout/default"/>
    <dgm:cxn modelId="{14A00679-ED1A-B64C-92E8-41CF11C54EBE}" type="presParOf" srcId="{6E5318ED-F07F-6E43-B947-8A0E7C7C73D5}" destId="{77146E95-40D8-774A-939B-D0A65ED9B22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E8977-81DA-46AF-8977-003A857CEAB8}" type="doc">
      <dgm:prSet loTypeId="urn:microsoft.com/office/officeart/2005/8/layout/vList3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CB3429-D79E-2D49-B839-4E1B00575EB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400" b="1">
              <a:solidFill>
                <a:schemeClr val="tx1"/>
              </a:solidFill>
              <a:latin typeface="+mj-lt"/>
              <a:ea typeface="+mj-ea"/>
              <a:cs typeface="+mj-cs"/>
            </a:rPr>
            <a:t>Mentoring Activities</a:t>
          </a:r>
          <a:endParaRPr lang="en-US" sz="2400" dirty="0">
            <a:solidFill>
              <a:schemeClr val="tx1"/>
            </a:solidFill>
          </a:endParaRPr>
        </a:p>
      </dgm:t>
    </dgm:pt>
    <dgm:pt modelId="{53009B30-1304-8C4E-B533-DF15012555AB}" type="parTrans" cxnId="{ED31F2B2-8FF2-CF49-A45C-2D4B3345BFD5}">
      <dgm:prSet/>
      <dgm:spPr/>
      <dgm:t>
        <a:bodyPr/>
        <a:lstStyle/>
        <a:p>
          <a:endParaRPr lang="en-GB"/>
        </a:p>
      </dgm:t>
    </dgm:pt>
    <dgm:pt modelId="{12470EA7-5872-A54A-9E87-CD7751BBC6C1}" type="sibTrans" cxnId="{ED31F2B2-8FF2-CF49-A45C-2D4B3345BFD5}">
      <dgm:prSet/>
      <dgm:spPr/>
      <dgm:t>
        <a:bodyPr/>
        <a:lstStyle/>
        <a:p>
          <a:endParaRPr lang="en-GB"/>
        </a:p>
      </dgm:t>
    </dgm:pt>
    <dgm:pt modelId="{A0E4C0DC-D23F-B74D-8249-EB7422796454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Zimbabwe</a:t>
          </a:r>
          <a:endParaRPr lang="en-US" sz="1800" dirty="0">
            <a:solidFill>
              <a:schemeClr val="tx1"/>
            </a:solidFill>
          </a:endParaRPr>
        </a:p>
      </dgm:t>
    </dgm:pt>
    <dgm:pt modelId="{D3D894BF-FADF-B646-8DD8-A419169DCC99}" type="parTrans" cxnId="{BC8BB0D6-496D-5C43-8B47-3EC476713919}">
      <dgm:prSet/>
      <dgm:spPr/>
      <dgm:t>
        <a:bodyPr/>
        <a:lstStyle/>
        <a:p>
          <a:endParaRPr lang="en-GB"/>
        </a:p>
      </dgm:t>
    </dgm:pt>
    <dgm:pt modelId="{E0636D38-7895-2E40-84E3-707680E8EAC8}" type="sibTrans" cxnId="{BC8BB0D6-496D-5C43-8B47-3EC476713919}">
      <dgm:prSet/>
      <dgm:spPr/>
      <dgm:t>
        <a:bodyPr/>
        <a:lstStyle/>
        <a:p>
          <a:endParaRPr lang="en-GB"/>
        </a:p>
      </dgm:t>
    </dgm:pt>
    <dgm:pt modelId="{36EB34E0-E74B-6849-AFC7-FC32DEED23F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Zambia</a:t>
          </a:r>
          <a:endParaRPr lang="en-US" sz="1800" dirty="0">
            <a:solidFill>
              <a:schemeClr val="tx1"/>
            </a:solidFill>
          </a:endParaRPr>
        </a:p>
      </dgm:t>
    </dgm:pt>
    <dgm:pt modelId="{71B5309A-1A04-D74E-9090-E238BE7FD0CF}" type="parTrans" cxnId="{4DD7C0D0-A46A-1A43-9FFB-481B0E5192CA}">
      <dgm:prSet/>
      <dgm:spPr/>
      <dgm:t>
        <a:bodyPr/>
        <a:lstStyle/>
        <a:p>
          <a:endParaRPr lang="en-GB"/>
        </a:p>
      </dgm:t>
    </dgm:pt>
    <dgm:pt modelId="{F62079B3-61F7-524C-BF0A-5D23C05A8403}" type="sibTrans" cxnId="{4DD7C0D0-A46A-1A43-9FFB-481B0E5192CA}">
      <dgm:prSet/>
      <dgm:spPr/>
      <dgm:t>
        <a:bodyPr/>
        <a:lstStyle/>
        <a:p>
          <a:endParaRPr lang="en-GB"/>
        </a:p>
      </dgm:t>
    </dgm:pt>
    <dgm:pt modelId="{D49C9CC2-812D-6242-9F02-96D48686C1B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Ethiopia</a:t>
          </a:r>
          <a:endParaRPr lang="en-US" sz="1800" dirty="0">
            <a:solidFill>
              <a:schemeClr val="tx1"/>
            </a:solidFill>
          </a:endParaRPr>
        </a:p>
      </dgm:t>
    </dgm:pt>
    <dgm:pt modelId="{A20B3999-A1C6-5E47-88A3-46B417F08AC5}" type="parTrans" cxnId="{B72E7C53-7492-9A44-9DFB-2D6E764AB5F3}">
      <dgm:prSet/>
      <dgm:spPr/>
      <dgm:t>
        <a:bodyPr/>
        <a:lstStyle/>
        <a:p>
          <a:endParaRPr lang="en-GB"/>
        </a:p>
      </dgm:t>
    </dgm:pt>
    <dgm:pt modelId="{142DFC73-C5E4-564D-A28D-356625EC691C}" type="sibTrans" cxnId="{B72E7C53-7492-9A44-9DFB-2D6E764AB5F3}">
      <dgm:prSet/>
      <dgm:spPr/>
      <dgm:t>
        <a:bodyPr/>
        <a:lstStyle/>
        <a:p>
          <a:endParaRPr lang="en-GB"/>
        </a:p>
      </dgm:t>
    </dgm:pt>
    <dgm:pt modelId="{4D8F66C2-72AF-A248-8019-E061944B2540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Nigeria</a:t>
          </a:r>
        </a:p>
      </dgm:t>
    </dgm:pt>
    <dgm:pt modelId="{B0809A55-5083-4441-B2D1-8C16BE9E6A82}" type="parTrans" cxnId="{B949402A-5297-984C-921F-8DEBB7CF3A21}">
      <dgm:prSet/>
      <dgm:spPr/>
      <dgm:t>
        <a:bodyPr/>
        <a:lstStyle/>
        <a:p>
          <a:endParaRPr lang="en-GB"/>
        </a:p>
      </dgm:t>
    </dgm:pt>
    <dgm:pt modelId="{C447B795-F300-014C-ACB5-CDB92525856B}" type="sibTrans" cxnId="{B949402A-5297-984C-921F-8DEBB7CF3A21}">
      <dgm:prSet/>
      <dgm:spPr/>
      <dgm:t>
        <a:bodyPr/>
        <a:lstStyle/>
        <a:p>
          <a:endParaRPr lang="en-GB"/>
        </a:p>
      </dgm:t>
    </dgm:pt>
    <dgm:pt modelId="{AF4464DA-A323-0B4E-A4D0-ED016E30971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Tanzania</a:t>
          </a:r>
          <a:endParaRPr lang="en-US" sz="1800" dirty="0">
            <a:solidFill>
              <a:schemeClr val="tx1"/>
            </a:solidFill>
          </a:endParaRPr>
        </a:p>
      </dgm:t>
    </dgm:pt>
    <dgm:pt modelId="{F54B1FEA-768B-0E42-8CC6-15F4209481A1}" type="parTrans" cxnId="{5537A5D1-ECC8-9A47-973D-A3523A7CBA4E}">
      <dgm:prSet/>
      <dgm:spPr/>
      <dgm:t>
        <a:bodyPr/>
        <a:lstStyle/>
        <a:p>
          <a:endParaRPr lang="en-GB"/>
        </a:p>
      </dgm:t>
    </dgm:pt>
    <dgm:pt modelId="{5C42D6AC-563B-4C49-96FC-1B4F85434F33}" type="sibTrans" cxnId="{5537A5D1-ECC8-9A47-973D-A3523A7CBA4E}">
      <dgm:prSet/>
      <dgm:spPr/>
      <dgm:t>
        <a:bodyPr/>
        <a:lstStyle/>
        <a:p>
          <a:endParaRPr lang="en-GB"/>
        </a:p>
      </dgm:t>
    </dgm:pt>
    <dgm:pt modelId="{49140436-AA89-4E41-A172-DE60E08AF4DE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India</a:t>
          </a:r>
          <a:endParaRPr lang="en-US" sz="1800" dirty="0">
            <a:solidFill>
              <a:schemeClr val="tx1"/>
            </a:solidFill>
          </a:endParaRPr>
        </a:p>
      </dgm:t>
    </dgm:pt>
    <dgm:pt modelId="{5227E541-FDFC-C14F-AC33-3727C7E31A4A}" type="parTrans" cxnId="{74F82143-7C1C-5842-A719-C8306EBE07EA}">
      <dgm:prSet/>
      <dgm:spPr/>
      <dgm:t>
        <a:bodyPr/>
        <a:lstStyle/>
        <a:p>
          <a:endParaRPr lang="en-GB"/>
        </a:p>
      </dgm:t>
    </dgm:pt>
    <dgm:pt modelId="{E06C58D9-BC37-3746-9798-66A1E9F0FF7B}" type="sibTrans" cxnId="{74F82143-7C1C-5842-A719-C8306EBE07EA}">
      <dgm:prSet/>
      <dgm:spPr/>
      <dgm:t>
        <a:bodyPr/>
        <a:lstStyle/>
        <a:p>
          <a:endParaRPr lang="en-GB"/>
        </a:p>
      </dgm:t>
    </dgm:pt>
    <dgm:pt modelId="{04339080-09A1-F347-A428-32AD9396B3D8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solidFill>
                <a:schemeClr val="tx1"/>
              </a:solidFill>
            </a:rPr>
            <a:t>Ghana</a:t>
          </a:r>
          <a:endParaRPr lang="en-US" sz="1800" dirty="0">
            <a:solidFill>
              <a:schemeClr val="tx1"/>
            </a:solidFill>
          </a:endParaRPr>
        </a:p>
      </dgm:t>
    </dgm:pt>
    <dgm:pt modelId="{8E924CBB-5F81-5044-8F0F-BE4B7A237A87}" type="parTrans" cxnId="{10BABA13-42E3-1A43-951F-A55329023E8C}">
      <dgm:prSet/>
      <dgm:spPr/>
      <dgm:t>
        <a:bodyPr/>
        <a:lstStyle/>
        <a:p>
          <a:endParaRPr lang="en-GB"/>
        </a:p>
      </dgm:t>
    </dgm:pt>
    <dgm:pt modelId="{AEB8044C-421E-CD42-8123-D7D33516EF9D}" type="sibTrans" cxnId="{10BABA13-42E3-1A43-951F-A55329023E8C}">
      <dgm:prSet/>
      <dgm:spPr/>
      <dgm:t>
        <a:bodyPr/>
        <a:lstStyle/>
        <a:p>
          <a:endParaRPr lang="en-GB"/>
        </a:p>
      </dgm:t>
    </dgm:pt>
    <dgm:pt modelId="{6C61DE71-16BA-49C2-BD61-F4E82A8C75BA}" type="pres">
      <dgm:prSet presAssocID="{28EE8977-81DA-46AF-8977-003A857CEAB8}" presName="linearFlow" presStyleCnt="0">
        <dgm:presLayoutVars>
          <dgm:dir/>
          <dgm:resizeHandles val="exact"/>
        </dgm:presLayoutVars>
      </dgm:prSet>
      <dgm:spPr/>
    </dgm:pt>
    <dgm:pt modelId="{4BF6ECF5-59AE-C144-9368-6AA52E157D62}" type="pres">
      <dgm:prSet presAssocID="{B1CB3429-D79E-2D49-B839-4E1B00575EB5}" presName="composite" presStyleCnt="0"/>
      <dgm:spPr/>
    </dgm:pt>
    <dgm:pt modelId="{A33D5F28-8A49-2C47-ADAC-5E308AEF8C2C}" type="pres">
      <dgm:prSet presAssocID="{B1CB3429-D79E-2D49-B839-4E1B00575EB5}" presName="imgShp" presStyleLbl="fgImgPlace1" presStyleIdx="0" presStyleCnt="1" custLinFactNeighborX="24022" custLinFactNeighborY="23888"/>
      <dgm:spPr/>
    </dgm:pt>
    <dgm:pt modelId="{A2542C9B-FE64-884C-B4AC-DD51267508FE}" type="pres">
      <dgm:prSet presAssocID="{B1CB3429-D79E-2D49-B839-4E1B00575EB5}" presName="txShp" presStyleLbl="node1" presStyleIdx="0" presStyleCnt="1" custScaleY="129914" custLinFactNeighborX="10143" custLinFactNeighborY="30621">
        <dgm:presLayoutVars>
          <dgm:bulletEnabled val="1"/>
        </dgm:presLayoutVars>
      </dgm:prSet>
      <dgm:spPr/>
    </dgm:pt>
  </dgm:ptLst>
  <dgm:cxnLst>
    <dgm:cxn modelId="{E9170512-6319-4BA6-B82A-8CA505F07A49}" type="presOf" srcId="{28EE8977-81DA-46AF-8977-003A857CEAB8}" destId="{6C61DE71-16BA-49C2-BD61-F4E82A8C75BA}" srcOrd="0" destOrd="0" presId="urn:microsoft.com/office/officeart/2005/8/layout/vList3"/>
    <dgm:cxn modelId="{34483413-EA74-3747-B442-60B855654E28}" type="presOf" srcId="{AF4464DA-A323-0B4E-A4D0-ED016E309715}" destId="{A2542C9B-FE64-884C-B4AC-DD51267508FE}" srcOrd="0" destOrd="5" presId="urn:microsoft.com/office/officeart/2005/8/layout/vList3"/>
    <dgm:cxn modelId="{10BABA13-42E3-1A43-951F-A55329023E8C}" srcId="{B1CB3429-D79E-2D49-B839-4E1B00575EB5}" destId="{04339080-09A1-F347-A428-32AD9396B3D8}" srcOrd="6" destOrd="0" parTransId="{8E924CBB-5F81-5044-8F0F-BE4B7A237A87}" sibTransId="{AEB8044C-421E-CD42-8123-D7D33516EF9D}"/>
    <dgm:cxn modelId="{B949402A-5297-984C-921F-8DEBB7CF3A21}" srcId="{B1CB3429-D79E-2D49-B839-4E1B00575EB5}" destId="{4D8F66C2-72AF-A248-8019-E061944B2540}" srcOrd="3" destOrd="0" parTransId="{B0809A55-5083-4441-B2D1-8C16BE9E6A82}" sibTransId="{C447B795-F300-014C-ACB5-CDB92525856B}"/>
    <dgm:cxn modelId="{BE469938-3737-FD45-A20D-7E2B134262A0}" type="presOf" srcId="{B1CB3429-D79E-2D49-B839-4E1B00575EB5}" destId="{A2542C9B-FE64-884C-B4AC-DD51267508FE}" srcOrd="0" destOrd="0" presId="urn:microsoft.com/office/officeart/2005/8/layout/vList3"/>
    <dgm:cxn modelId="{74F82143-7C1C-5842-A719-C8306EBE07EA}" srcId="{B1CB3429-D79E-2D49-B839-4E1B00575EB5}" destId="{49140436-AA89-4E41-A172-DE60E08AF4DE}" srcOrd="5" destOrd="0" parTransId="{5227E541-FDFC-C14F-AC33-3727C7E31A4A}" sibTransId="{E06C58D9-BC37-3746-9798-66A1E9F0FF7B}"/>
    <dgm:cxn modelId="{B72E7C53-7492-9A44-9DFB-2D6E764AB5F3}" srcId="{B1CB3429-D79E-2D49-B839-4E1B00575EB5}" destId="{D49C9CC2-812D-6242-9F02-96D48686C1B5}" srcOrd="2" destOrd="0" parTransId="{A20B3999-A1C6-5E47-88A3-46B417F08AC5}" sibTransId="{142DFC73-C5E4-564D-A28D-356625EC691C}"/>
    <dgm:cxn modelId="{ED31F2B2-8FF2-CF49-A45C-2D4B3345BFD5}" srcId="{28EE8977-81DA-46AF-8977-003A857CEAB8}" destId="{B1CB3429-D79E-2D49-B839-4E1B00575EB5}" srcOrd="0" destOrd="0" parTransId="{53009B30-1304-8C4E-B533-DF15012555AB}" sibTransId="{12470EA7-5872-A54A-9E87-CD7751BBC6C1}"/>
    <dgm:cxn modelId="{E32255B8-7BEE-C343-9693-4790347760F3}" type="presOf" srcId="{36EB34E0-E74B-6849-AFC7-FC32DEED23F5}" destId="{A2542C9B-FE64-884C-B4AC-DD51267508FE}" srcOrd="0" destOrd="2" presId="urn:microsoft.com/office/officeart/2005/8/layout/vList3"/>
    <dgm:cxn modelId="{C204D4BA-0C2F-5E40-9089-643E39E4BB81}" type="presOf" srcId="{04339080-09A1-F347-A428-32AD9396B3D8}" destId="{A2542C9B-FE64-884C-B4AC-DD51267508FE}" srcOrd="0" destOrd="7" presId="urn:microsoft.com/office/officeart/2005/8/layout/vList3"/>
    <dgm:cxn modelId="{4DD7C0D0-A46A-1A43-9FFB-481B0E5192CA}" srcId="{B1CB3429-D79E-2D49-B839-4E1B00575EB5}" destId="{36EB34E0-E74B-6849-AFC7-FC32DEED23F5}" srcOrd="1" destOrd="0" parTransId="{71B5309A-1A04-D74E-9090-E238BE7FD0CF}" sibTransId="{F62079B3-61F7-524C-BF0A-5D23C05A8403}"/>
    <dgm:cxn modelId="{5537A5D1-ECC8-9A47-973D-A3523A7CBA4E}" srcId="{B1CB3429-D79E-2D49-B839-4E1B00575EB5}" destId="{AF4464DA-A323-0B4E-A4D0-ED016E309715}" srcOrd="4" destOrd="0" parTransId="{F54B1FEA-768B-0E42-8CC6-15F4209481A1}" sibTransId="{5C42D6AC-563B-4C49-96FC-1B4F85434F33}"/>
    <dgm:cxn modelId="{BC8BB0D6-496D-5C43-8B47-3EC476713919}" srcId="{B1CB3429-D79E-2D49-B839-4E1B00575EB5}" destId="{A0E4C0DC-D23F-B74D-8249-EB7422796454}" srcOrd="0" destOrd="0" parTransId="{D3D894BF-FADF-B646-8DD8-A419169DCC99}" sibTransId="{E0636D38-7895-2E40-84E3-707680E8EAC8}"/>
    <dgm:cxn modelId="{349242DC-0CA9-C54D-9487-8898BD75DC36}" type="presOf" srcId="{4D8F66C2-72AF-A248-8019-E061944B2540}" destId="{A2542C9B-FE64-884C-B4AC-DD51267508FE}" srcOrd="0" destOrd="4" presId="urn:microsoft.com/office/officeart/2005/8/layout/vList3"/>
    <dgm:cxn modelId="{7686C3DC-8B7C-1845-BC42-30E6E72A1B03}" type="presOf" srcId="{49140436-AA89-4E41-A172-DE60E08AF4DE}" destId="{A2542C9B-FE64-884C-B4AC-DD51267508FE}" srcOrd="0" destOrd="6" presId="urn:microsoft.com/office/officeart/2005/8/layout/vList3"/>
    <dgm:cxn modelId="{172910DE-7A41-7A4E-AD0B-A6FF92B7EF75}" type="presOf" srcId="{A0E4C0DC-D23F-B74D-8249-EB7422796454}" destId="{A2542C9B-FE64-884C-B4AC-DD51267508FE}" srcOrd="0" destOrd="1" presId="urn:microsoft.com/office/officeart/2005/8/layout/vList3"/>
    <dgm:cxn modelId="{846E2EFE-D056-2C46-B7E3-54619454FEBD}" type="presOf" srcId="{D49C9CC2-812D-6242-9F02-96D48686C1B5}" destId="{A2542C9B-FE64-884C-B4AC-DD51267508FE}" srcOrd="0" destOrd="3" presId="urn:microsoft.com/office/officeart/2005/8/layout/vList3"/>
    <dgm:cxn modelId="{9D0DFD65-2384-6040-98B7-6F258B504D0D}" type="presParOf" srcId="{6C61DE71-16BA-49C2-BD61-F4E82A8C75BA}" destId="{4BF6ECF5-59AE-C144-9368-6AA52E157D62}" srcOrd="0" destOrd="0" presId="urn:microsoft.com/office/officeart/2005/8/layout/vList3"/>
    <dgm:cxn modelId="{192F76A5-854A-1F44-A79D-74835F1186FB}" type="presParOf" srcId="{4BF6ECF5-59AE-C144-9368-6AA52E157D62}" destId="{A33D5F28-8A49-2C47-ADAC-5E308AEF8C2C}" srcOrd="0" destOrd="0" presId="urn:microsoft.com/office/officeart/2005/8/layout/vList3"/>
    <dgm:cxn modelId="{C9289158-2965-E043-BFDC-2EF33374F45C}" type="presParOf" srcId="{4BF6ECF5-59AE-C144-9368-6AA52E157D62}" destId="{A2542C9B-FE64-884C-B4AC-DD51267508F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3573A9-9753-3C4F-9C2A-F5E24D363566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13B7FD5-22AB-5E48-83A4-39A927142CDA}">
      <dgm:prSet phldrT="[Text]" custT="1"/>
      <dgm:spPr/>
      <dgm:t>
        <a:bodyPr/>
        <a:lstStyle/>
        <a:p>
          <a:r>
            <a:rPr lang="en-GB" sz="1800">
              <a:highlight>
                <a:srgbClr val="FFFF00"/>
              </a:highlight>
            </a:rPr>
            <a:t>Main Motivations</a:t>
          </a:r>
        </a:p>
      </dgm:t>
    </dgm:pt>
    <dgm:pt modelId="{5CF3FEAF-7442-6945-A73C-1D1BE4024658}" type="parTrans" cxnId="{811B89F6-EC85-C441-98EA-8BC4ED23B053}">
      <dgm:prSet/>
      <dgm:spPr/>
      <dgm:t>
        <a:bodyPr/>
        <a:lstStyle/>
        <a:p>
          <a:endParaRPr lang="en-GB"/>
        </a:p>
      </dgm:t>
    </dgm:pt>
    <dgm:pt modelId="{31E2F818-3D30-3045-8EB6-89F04E0AABDB}" type="sibTrans" cxnId="{811B89F6-EC85-C441-98EA-8BC4ED23B053}">
      <dgm:prSet/>
      <dgm:spPr/>
      <dgm:t>
        <a:bodyPr/>
        <a:lstStyle/>
        <a:p>
          <a:endParaRPr lang="en-GB"/>
        </a:p>
      </dgm:t>
    </dgm:pt>
    <dgm:pt modelId="{01265521-9907-5845-A7EA-14B79E7125F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>
              <a:solidFill>
                <a:srgbClr val="C00000"/>
              </a:solidFill>
            </a:rPr>
            <a:t>Level the playing field</a:t>
          </a:r>
        </a:p>
      </dgm:t>
    </dgm:pt>
    <dgm:pt modelId="{80DBC32D-68AF-6849-AB1F-D9D8A54E5367}" type="parTrans" cxnId="{8068C936-31E0-BD4A-B39C-53C4971B614E}">
      <dgm:prSet/>
      <dgm:spPr/>
      <dgm:t>
        <a:bodyPr/>
        <a:lstStyle/>
        <a:p>
          <a:endParaRPr lang="en-GB"/>
        </a:p>
      </dgm:t>
    </dgm:pt>
    <dgm:pt modelId="{4495BBDF-BF5C-E94C-9916-54F68BF77684}" type="sibTrans" cxnId="{8068C936-31E0-BD4A-B39C-53C4971B614E}">
      <dgm:prSet/>
      <dgm:spPr/>
      <dgm:t>
        <a:bodyPr/>
        <a:lstStyle/>
        <a:p>
          <a:endParaRPr lang="en-GB"/>
        </a:p>
      </dgm:t>
    </dgm:pt>
    <dgm:pt modelId="{08EA0AF0-6612-0045-8FD5-B26B4FF326A1}">
      <dgm:prSet phldrT="[Text]" custT="1"/>
      <dgm:spPr/>
      <dgm:t>
        <a:bodyPr/>
        <a:lstStyle/>
        <a:p>
          <a:r>
            <a:rPr lang="en-GB" sz="2000">
              <a:solidFill>
                <a:srgbClr val="C00000"/>
              </a:solidFill>
            </a:rPr>
            <a:t>Common reference solutions based on standards</a:t>
          </a:r>
        </a:p>
      </dgm:t>
    </dgm:pt>
    <dgm:pt modelId="{42866ECF-A87F-7840-827F-9D38B3A89209}" type="parTrans" cxnId="{A5EFEBCB-F35E-F647-A7C6-E05543885981}">
      <dgm:prSet/>
      <dgm:spPr/>
      <dgm:t>
        <a:bodyPr/>
        <a:lstStyle/>
        <a:p>
          <a:endParaRPr lang="en-GB"/>
        </a:p>
      </dgm:t>
    </dgm:pt>
    <dgm:pt modelId="{ED14FFAC-A899-F549-BF17-0F410FACE9DA}" type="sibTrans" cxnId="{A5EFEBCB-F35E-F647-A7C6-E05543885981}">
      <dgm:prSet/>
      <dgm:spPr/>
      <dgm:t>
        <a:bodyPr/>
        <a:lstStyle/>
        <a:p>
          <a:endParaRPr lang="en-GB"/>
        </a:p>
      </dgm:t>
    </dgm:pt>
    <dgm:pt modelId="{5CED7234-9E18-E04F-AC94-58FB9F3A4BEA}">
      <dgm:prSet phldrT="[Text]" custT="1"/>
      <dgm:spPr/>
      <dgm:t>
        <a:bodyPr/>
        <a:lstStyle/>
        <a:p>
          <a:r>
            <a:rPr lang="en-GB" sz="2000">
              <a:solidFill>
                <a:srgbClr val="C00000"/>
              </a:solidFill>
            </a:rPr>
            <a:t>Encourage collaboration and quality submissions.</a:t>
          </a:r>
        </a:p>
      </dgm:t>
    </dgm:pt>
    <dgm:pt modelId="{1D2FE2A9-66CB-454B-94BA-641BE4EAA05D}" type="parTrans" cxnId="{9EE960BA-1E86-1B4F-8C46-12933A572677}">
      <dgm:prSet/>
      <dgm:spPr/>
      <dgm:t>
        <a:bodyPr/>
        <a:lstStyle/>
        <a:p>
          <a:endParaRPr lang="en-GB"/>
        </a:p>
      </dgm:t>
    </dgm:pt>
    <dgm:pt modelId="{0ECBC3D1-8E6E-5F41-B6B0-3245B21A25AE}" type="sibTrans" cxnId="{9EE960BA-1E86-1B4F-8C46-12933A572677}">
      <dgm:prSet/>
      <dgm:spPr/>
      <dgm:t>
        <a:bodyPr/>
        <a:lstStyle/>
        <a:p>
          <a:endParaRPr lang="en-GB"/>
        </a:p>
      </dgm:t>
    </dgm:pt>
    <dgm:pt modelId="{E9FBA5A8-7C7D-314E-A006-9C64E64268C6}">
      <dgm:prSet phldrT="[Text]" custT="1"/>
      <dgm:spPr/>
      <dgm:t>
        <a:bodyPr/>
        <a:lstStyle/>
        <a:p>
          <a:r>
            <a:rPr lang="en-GB" sz="2000">
              <a:solidFill>
                <a:srgbClr val="C00000"/>
              </a:solidFill>
            </a:rPr>
            <a:t>Create a Sandbox of cross-domain knowledge</a:t>
          </a:r>
        </a:p>
      </dgm:t>
    </dgm:pt>
    <dgm:pt modelId="{402CBB64-B530-344E-9AF6-860C101BCD9F}" type="parTrans" cxnId="{870CD0F6-3230-3F4B-9435-2902C2E00468}">
      <dgm:prSet/>
      <dgm:spPr/>
      <dgm:t>
        <a:bodyPr/>
        <a:lstStyle/>
        <a:p>
          <a:endParaRPr lang="en-GB"/>
        </a:p>
      </dgm:t>
    </dgm:pt>
    <dgm:pt modelId="{B337BAB7-A730-FE40-9165-8F7A07B1F27F}" type="sibTrans" cxnId="{870CD0F6-3230-3F4B-9435-2902C2E00468}">
      <dgm:prSet/>
      <dgm:spPr/>
      <dgm:t>
        <a:bodyPr/>
        <a:lstStyle/>
        <a:p>
          <a:endParaRPr lang="en-GB"/>
        </a:p>
      </dgm:t>
    </dgm:pt>
    <dgm:pt modelId="{1FCB9F78-8D13-BD41-990D-68C724C63910}" type="pres">
      <dgm:prSet presAssocID="{DE3573A9-9753-3C4F-9C2A-F5E24D363566}" presName="vert0" presStyleCnt="0">
        <dgm:presLayoutVars>
          <dgm:dir/>
          <dgm:animOne val="branch"/>
          <dgm:animLvl val="lvl"/>
        </dgm:presLayoutVars>
      </dgm:prSet>
      <dgm:spPr/>
    </dgm:pt>
    <dgm:pt modelId="{BD16B061-6141-7B4C-8C0D-E191CFC0836F}" type="pres">
      <dgm:prSet presAssocID="{C13B7FD5-22AB-5E48-83A4-39A927142CDA}" presName="thickLine" presStyleLbl="alignNode1" presStyleIdx="0" presStyleCnt="1"/>
      <dgm:spPr/>
    </dgm:pt>
    <dgm:pt modelId="{44E64E96-A3ED-514B-9648-90EA5D5ECA42}" type="pres">
      <dgm:prSet presAssocID="{C13B7FD5-22AB-5E48-83A4-39A927142CDA}" presName="horz1" presStyleCnt="0"/>
      <dgm:spPr/>
    </dgm:pt>
    <dgm:pt modelId="{B26FD3E1-121D-5B42-96A9-462C738257DA}" type="pres">
      <dgm:prSet presAssocID="{C13B7FD5-22AB-5E48-83A4-39A927142CDA}" presName="tx1" presStyleLbl="revTx" presStyleIdx="0" presStyleCnt="5" custScaleX="142200"/>
      <dgm:spPr/>
    </dgm:pt>
    <dgm:pt modelId="{2833EFC1-A64B-E941-A820-4D8C311B00A4}" type="pres">
      <dgm:prSet presAssocID="{C13B7FD5-22AB-5E48-83A4-39A927142CDA}" presName="vert1" presStyleCnt="0"/>
      <dgm:spPr/>
    </dgm:pt>
    <dgm:pt modelId="{9101E645-4126-2445-BC66-EFFB1CAAB2DF}" type="pres">
      <dgm:prSet presAssocID="{01265521-9907-5845-A7EA-14B79E7125F0}" presName="vertSpace2a" presStyleCnt="0"/>
      <dgm:spPr/>
    </dgm:pt>
    <dgm:pt modelId="{57204856-E8E3-2147-9D53-078CABFC2999}" type="pres">
      <dgm:prSet presAssocID="{01265521-9907-5845-A7EA-14B79E7125F0}" presName="horz2" presStyleCnt="0"/>
      <dgm:spPr/>
    </dgm:pt>
    <dgm:pt modelId="{ED992AB8-CA1A-7447-8667-CDA87F49E79A}" type="pres">
      <dgm:prSet presAssocID="{01265521-9907-5845-A7EA-14B79E7125F0}" presName="horzSpace2" presStyleCnt="0"/>
      <dgm:spPr/>
    </dgm:pt>
    <dgm:pt modelId="{28824B51-5D8C-A04E-95DB-46544E2087E3}" type="pres">
      <dgm:prSet presAssocID="{01265521-9907-5845-A7EA-14B79E7125F0}" presName="tx2" presStyleLbl="revTx" presStyleIdx="1" presStyleCnt="5"/>
      <dgm:spPr/>
    </dgm:pt>
    <dgm:pt modelId="{B9154116-314C-564E-8E8C-5F059B5F9370}" type="pres">
      <dgm:prSet presAssocID="{01265521-9907-5845-A7EA-14B79E7125F0}" presName="vert2" presStyleCnt="0"/>
      <dgm:spPr/>
    </dgm:pt>
    <dgm:pt modelId="{8D64C90A-2481-5145-AAFA-D3C428A1D82F}" type="pres">
      <dgm:prSet presAssocID="{01265521-9907-5845-A7EA-14B79E7125F0}" presName="thinLine2b" presStyleLbl="callout" presStyleIdx="0" presStyleCnt="4"/>
      <dgm:spPr/>
    </dgm:pt>
    <dgm:pt modelId="{B8FC9772-A12D-2345-87A3-BE77E9B29BDB}" type="pres">
      <dgm:prSet presAssocID="{01265521-9907-5845-A7EA-14B79E7125F0}" presName="vertSpace2b" presStyleCnt="0"/>
      <dgm:spPr/>
    </dgm:pt>
    <dgm:pt modelId="{81E051D1-E01F-5548-BD6F-579D81BE6FA1}" type="pres">
      <dgm:prSet presAssocID="{08EA0AF0-6612-0045-8FD5-B26B4FF326A1}" presName="horz2" presStyleCnt="0"/>
      <dgm:spPr/>
    </dgm:pt>
    <dgm:pt modelId="{6F540EAB-161C-884C-97F7-E175BC3983FC}" type="pres">
      <dgm:prSet presAssocID="{08EA0AF0-6612-0045-8FD5-B26B4FF326A1}" presName="horzSpace2" presStyleCnt="0"/>
      <dgm:spPr/>
    </dgm:pt>
    <dgm:pt modelId="{1C761513-BF7D-6347-841B-3FE901D3A389}" type="pres">
      <dgm:prSet presAssocID="{08EA0AF0-6612-0045-8FD5-B26B4FF326A1}" presName="tx2" presStyleLbl="revTx" presStyleIdx="2" presStyleCnt="5"/>
      <dgm:spPr/>
    </dgm:pt>
    <dgm:pt modelId="{6F3054E7-DD04-8841-B060-88446E4C56C8}" type="pres">
      <dgm:prSet presAssocID="{08EA0AF0-6612-0045-8FD5-B26B4FF326A1}" presName="vert2" presStyleCnt="0"/>
      <dgm:spPr/>
    </dgm:pt>
    <dgm:pt modelId="{91D17E79-AEC6-5140-8E21-4BBAED5DA853}" type="pres">
      <dgm:prSet presAssocID="{08EA0AF0-6612-0045-8FD5-B26B4FF326A1}" presName="thinLine2b" presStyleLbl="callout" presStyleIdx="1" presStyleCnt="4"/>
      <dgm:spPr/>
    </dgm:pt>
    <dgm:pt modelId="{7C3FE16E-9723-6248-95B7-E91A3744FD3F}" type="pres">
      <dgm:prSet presAssocID="{08EA0AF0-6612-0045-8FD5-B26B4FF326A1}" presName="vertSpace2b" presStyleCnt="0"/>
      <dgm:spPr/>
    </dgm:pt>
    <dgm:pt modelId="{D4616300-F536-164C-815A-F25376FF417F}" type="pres">
      <dgm:prSet presAssocID="{5CED7234-9E18-E04F-AC94-58FB9F3A4BEA}" presName="horz2" presStyleCnt="0"/>
      <dgm:spPr/>
    </dgm:pt>
    <dgm:pt modelId="{7EEF60DD-9776-E54C-B25A-33A070D98AB9}" type="pres">
      <dgm:prSet presAssocID="{5CED7234-9E18-E04F-AC94-58FB9F3A4BEA}" presName="horzSpace2" presStyleCnt="0"/>
      <dgm:spPr/>
    </dgm:pt>
    <dgm:pt modelId="{EDFA0823-8C9D-2740-AD40-9E26E4AE819D}" type="pres">
      <dgm:prSet presAssocID="{5CED7234-9E18-E04F-AC94-58FB9F3A4BEA}" presName="tx2" presStyleLbl="revTx" presStyleIdx="3" presStyleCnt="5"/>
      <dgm:spPr/>
    </dgm:pt>
    <dgm:pt modelId="{99799529-F254-254F-A714-2AAC2446F9AB}" type="pres">
      <dgm:prSet presAssocID="{5CED7234-9E18-E04F-AC94-58FB9F3A4BEA}" presName="vert2" presStyleCnt="0"/>
      <dgm:spPr/>
    </dgm:pt>
    <dgm:pt modelId="{7B86E48B-08C6-B141-8E73-6B2B0F49B957}" type="pres">
      <dgm:prSet presAssocID="{5CED7234-9E18-E04F-AC94-58FB9F3A4BEA}" presName="thinLine2b" presStyleLbl="callout" presStyleIdx="2" presStyleCnt="4"/>
      <dgm:spPr/>
    </dgm:pt>
    <dgm:pt modelId="{386C8D4E-ABA8-F048-A3DB-832FCE24F9E3}" type="pres">
      <dgm:prSet presAssocID="{5CED7234-9E18-E04F-AC94-58FB9F3A4BEA}" presName="vertSpace2b" presStyleCnt="0"/>
      <dgm:spPr/>
    </dgm:pt>
    <dgm:pt modelId="{D054219E-FF43-9242-8E37-8A9B65F7FFB3}" type="pres">
      <dgm:prSet presAssocID="{E9FBA5A8-7C7D-314E-A006-9C64E64268C6}" presName="horz2" presStyleCnt="0"/>
      <dgm:spPr/>
    </dgm:pt>
    <dgm:pt modelId="{474A7FA6-93D2-A645-90FA-D7B3919EFF21}" type="pres">
      <dgm:prSet presAssocID="{E9FBA5A8-7C7D-314E-A006-9C64E64268C6}" presName="horzSpace2" presStyleCnt="0"/>
      <dgm:spPr/>
    </dgm:pt>
    <dgm:pt modelId="{735707E5-72FF-9146-B213-1D04EA8AFF6F}" type="pres">
      <dgm:prSet presAssocID="{E9FBA5A8-7C7D-314E-A006-9C64E64268C6}" presName="tx2" presStyleLbl="revTx" presStyleIdx="4" presStyleCnt="5"/>
      <dgm:spPr/>
    </dgm:pt>
    <dgm:pt modelId="{1F8E7C31-4E3C-D443-AC8E-37787FC66486}" type="pres">
      <dgm:prSet presAssocID="{E9FBA5A8-7C7D-314E-A006-9C64E64268C6}" presName="vert2" presStyleCnt="0"/>
      <dgm:spPr/>
    </dgm:pt>
    <dgm:pt modelId="{95DD0823-8FBA-6546-A7ED-9DC0D8AF0889}" type="pres">
      <dgm:prSet presAssocID="{E9FBA5A8-7C7D-314E-A006-9C64E64268C6}" presName="thinLine2b" presStyleLbl="callout" presStyleIdx="3" presStyleCnt="4"/>
      <dgm:spPr/>
    </dgm:pt>
    <dgm:pt modelId="{59847045-3D8E-7840-9DA9-1967C393937E}" type="pres">
      <dgm:prSet presAssocID="{E9FBA5A8-7C7D-314E-A006-9C64E64268C6}" presName="vertSpace2b" presStyleCnt="0"/>
      <dgm:spPr/>
    </dgm:pt>
  </dgm:ptLst>
  <dgm:cxnLst>
    <dgm:cxn modelId="{8068C936-31E0-BD4A-B39C-53C4971B614E}" srcId="{C13B7FD5-22AB-5E48-83A4-39A927142CDA}" destId="{01265521-9907-5845-A7EA-14B79E7125F0}" srcOrd="0" destOrd="0" parTransId="{80DBC32D-68AF-6849-AB1F-D9D8A54E5367}" sibTransId="{4495BBDF-BF5C-E94C-9916-54F68BF77684}"/>
    <dgm:cxn modelId="{29CC224B-B6F3-F449-BC9D-82F63C7AC974}" type="presOf" srcId="{C13B7FD5-22AB-5E48-83A4-39A927142CDA}" destId="{B26FD3E1-121D-5B42-96A9-462C738257DA}" srcOrd="0" destOrd="0" presId="urn:microsoft.com/office/officeart/2008/layout/LinedList"/>
    <dgm:cxn modelId="{37175352-0279-704F-BC17-5CB7B08137D5}" type="presOf" srcId="{5CED7234-9E18-E04F-AC94-58FB9F3A4BEA}" destId="{EDFA0823-8C9D-2740-AD40-9E26E4AE819D}" srcOrd="0" destOrd="0" presId="urn:microsoft.com/office/officeart/2008/layout/LinedList"/>
    <dgm:cxn modelId="{3126EC8D-2731-AB40-B1E0-D39B1C0C18D2}" type="presOf" srcId="{01265521-9907-5845-A7EA-14B79E7125F0}" destId="{28824B51-5D8C-A04E-95DB-46544E2087E3}" srcOrd="0" destOrd="0" presId="urn:microsoft.com/office/officeart/2008/layout/LinedList"/>
    <dgm:cxn modelId="{9D3071B9-0EB3-784B-90A5-830D923F950C}" type="presOf" srcId="{DE3573A9-9753-3C4F-9C2A-F5E24D363566}" destId="{1FCB9F78-8D13-BD41-990D-68C724C63910}" srcOrd="0" destOrd="0" presId="urn:microsoft.com/office/officeart/2008/layout/LinedList"/>
    <dgm:cxn modelId="{9EE960BA-1E86-1B4F-8C46-12933A572677}" srcId="{C13B7FD5-22AB-5E48-83A4-39A927142CDA}" destId="{5CED7234-9E18-E04F-AC94-58FB9F3A4BEA}" srcOrd="2" destOrd="0" parTransId="{1D2FE2A9-66CB-454B-94BA-641BE4EAA05D}" sibTransId="{0ECBC3D1-8E6E-5F41-B6B0-3245B21A25AE}"/>
    <dgm:cxn modelId="{D40519BF-01EE-A842-ACBC-B45E27E110A2}" type="presOf" srcId="{E9FBA5A8-7C7D-314E-A006-9C64E64268C6}" destId="{735707E5-72FF-9146-B213-1D04EA8AFF6F}" srcOrd="0" destOrd="0" presId="urn:microsoft.com/office/officeart/2008/layout/LinedList"/>
    <dgm:cxn modelId="{A5EFEBCB-F35E-F647-A7C6-E05543885981}" srcId="{C13B7FD5-22AB-5E48-83A4-39A927142CDA}" destId="{08EA0AF0-6612-0045-8FD5-B26B4FF326A1}" srcOrd="1" destOrd="0" parTransId="{42866ECF-A87F-7840-827F-9D38B3A89209}" sibTransId="{ED14FFAC-A899-F549-BF17-0F410FACE9DA}"/>
    <dgm:cxn modelId="{1B14E2F4-96DC-A84A-B1CD-D18438AC44E9}" type="presOf" srcId="{08EA0AF0-6612-0045-8FD5-B26B4FF326A1}" destId="{1C761513-BF7D-6347-841B-3FE901D3A389}" srcOrd="0" destOrd="0" presId="urn:microsoft.com/office/officeart/2008/layout/LinedList"/>
    <dgm:cxn modelId="{811B89F6-EC85-C441-98EA-8BC4ED23B053}" srcId="{DE3573A9-9753-3C4F-9C2A-F5E24D363566}" destId="{C13B7FD5-22AB-5E48-83A4-39A927142CDA}" srcOrd="0" destOrd="0" parTransId="{5CF3FEAF-7442-6945-A73C-1D1BE4024658}" sibTransId="{31E2F818-3D30-3045-8EB6-89F04E0AABDB}"/>
    <dgm:cxn modelId="{870CD0F6-3230-3F4B-9435-2902C2E00468}" srcId="{C13B7FD5-22AB-5E48-83A4-39A927142CDA}" destId="{E9FBA5A8-7C7D-314E-A006-9C64E64268C6}" srcOrd="3" destOrd="0" parTransId="{402CBB64-B530-344E-9AF6-860C101BCD9F}" sibTransId="{B337BAB7-A730-FE40-9165-8F7A07B1F27F}"/>
    <dgm:cxn modelId="{8F15666C-BFA9-AE49-9167-C2FB4CDAF41F}" type="presParOf" srcId="{1FCB9F78-8D13-BD41-990D-68C724C63910}" destId="{BD16B061-6141-7B4C-8C0D-E191CFC0836F}" srcOrd="0" destOrd="0" presId="urn:microsoft.com/office/officeart/2008/layout/LinedList"/>
    <dgm:cxn modelId="{FB6C9789-D68D-9F4A-ABF5-A60510534325}" type="presParOf" srcId="{1FCB9F78-8D13-BD41-990D-68C724C63910}" destId="{44E64E96-A3ED-514B-9648-90EA5D5ECA42}" srcOrd="1" destOrd="0" presId="urn:microsoft.com/office/officeart/2008/layout/LinedList"/>
    <dgm:cxn modelId="{16A30B58-0B7F-0A4C-A42F-E25A687AD134}" type="presParOf" srcId="{44E64E96-A3ED-514B-9648-90EA5D5ECA42}" destId="{B26FD3E1-121D-5B42-96A9-462C738257DA}" srcOrd="0" destOrd="0" presId="urn:microsoft.com/office/officeart/2008/layout/LinedList"/>
    <dgm:cxn modelId="{FFF05653-7B88-B247-9875-5F5EBE5FFEC0}" type="presParOf" srcId="{44E64E96-A3ED-514B-9648-90EA5D5ECA42}" destId="{2833EFC1-A64B-E941-A820-4D8C311B00A4}" srcOrd="1" destOrd="0" presId="urn:microsoft.com/office/officeart/2008/layout/LinedList"/>
    <dgm:cxn modelId="{D3DE43E0-FDBE-4044-A4F3-76505D4E0B43}" type="presParOf" srcId="{2833EFC1-A64B-E941-A820-4D8C311B00A4}" destId="{9101E645-4126-2445-BC66-EFFB1CAAB2DF}" srcOrd="0" destOrd="0" presId="urn:microsoft.com/office/officeart/2008/layout/LinedList"/>
    <dgm:cxn modelId="{311F28C3-C19C-3B47-BD7C-1A35B83B9205}" type="presParOf" srcId="{2833EFC1-A64B-E941-A820-4D8C311B00A4}" destId="{57204856-E8E3-2147-9D53-078CABFC2999}" srcOrd="1" destOrd="0" presId="urn:microsoft.com/office/officeart/2008/layout/LinedList"/>
    <dgm:cxn modelId="{E4DF9CE2-C56D-754C-8913-7FD9ED7067C7}" type="presParOf" srcId="{57204856-E8E3-2147-9D53-078CABFC2999}" destId="{ED992AB8-CA1A-7447-8667-CDA87F49E79A}" srcOrd="0" destOrd="0" presId="urn:microsoft.com/office/officeart/2008/layout/LinedList"/>
    <dgm:cxn modelId="{E38095FE-740E-5248-9D3A-6190D75D5C74}" type="presParOf" srcId="{57204856-E8E3-2147-9D53-078CABFC2999}" destId="{28824B51-5D8C-A04E-95DB-46544E2087E3}" srcOrd="1" destOrd="0" presId="urn:microsoft.com/office/officeart/2008/layout/LinedList"/>
    <dgm:cxn modelId="{1856C83A-C947-F346-92B7-9ABFCD36F760}" type="presParOf" srcId="{57204856-E8E3-2147-9D53-078CABFC2999}" destId="{B9154116-314C-564E-8E8C-5F059B5F9370}" srcOrd="2" destOrd="0" presId="urn:microsoft.com/office/officeart/2008/layout/LinedList"/>
    <dgm:cxn modelId="{23368345-3049-F848-822A-50660575A561}" type="presParOf" srcId="{2833EFC1-A64B-E941-A820-4D8C311B00A4}" destId="{8D64C90A-2481-5145-AAFA-D3C428A1D82F}" srcOrd="2" destOrd="0" presId="urn:microsoft.com/office/officeart/2008/layout/LinedList"/>
    <dgm:cxn modelId="{48443037-E7D5-0947-A420-4A488967B155}" type="presParOf" srcId="{2833EFC1-A64B-E941-A820-4D8C311B00A4}" destId="{B8FC9772-A12D-2345-87A3-BE77E9B29BDB}" srcOrd="3" destOrd="0" presId="urn:microsoft.com/office/officeart/2008/layout/LinedList"/>
    <dgm:cxn modelId="{EF5AED4A-55EE-AF41-BF3A-C0B118F782E6}" type="presParOf" srcId="{2833EFC1-A64B-E941-A820-4D8C311B00A4}" destId="{81E051D1-E01F-5548-BD6F-579D81BE6FA1}" srcOrd="4" destOrd="0" presId="urn:microsoft.com/office/officeart/2008/layout/LinedList"/>
    <dgm:cxn modelId="{34A63014-07AD-874D-83AA-E1D9C27C54BF}" type="presParOf" srcId="{81E051D1-E01F-5548-BD6F-579D81BE6FA1}" destId="{6F540EAB-161C-884C-97F7-E175BC3983FC}" srcOrd="0" destOrd="0" presId="urn:microsoft.com/office/officeart/2008/layout/LinedList"/>
    <dgm:cxn modelId="{67445588-D71D-8C46-BB36-90B2F9A329D7}" type="presParOf" srcId="{81E051D1-E01F-5548-BD6F-579D81BE6FA1}" destId="{1C761513-BF7D-6347-841B-3FE901D3A389}" srcOrd="1" destOrd="0" presId="urn:microsoft.com/office/officeart/2008/layout/LinedList"/>
    <dgm:cxn modelId="{59AF1F52-7081-4E4F-B6C6-B05FE79DF3A6}" type="presParOf" srcId="{81E051D1-E01F-5548-BD6F-579D81BE6FA1}" destId="{6F3054E7-DD04-8841-B060-88446E4C56C8}" srcOrd="2" destOrd="0" presId="urn:microsoft.com/office/officeart/2008/layout/LinedList"/>
    <dgm:cxn modelId="{6199E18A-3CE0-C34D-B46C-D25054AC43F9}" type="presParOf" srcId="{2833EFC1-A64B-E941-A820-4D8C311B00A4}" destId="{91D17E79-AEC6-5140-8E21-4BBAED5DA853}" srcOrd="5" destOrd="0" presId="urn:microsoft.com/office/officeart/2008/layout/LinedList"/>
    <dgm:cxn modelId="{839FCFBE-10F6-4A4C-BE21-1B05D4D5F5BE}" type="presParOf" srcId="{2833EFC1-A64B-E941-A820-4D8C311B00A4}" destId="{7C3FE16E-9723-6248-95B7-E91A3744FD3F}" srcOrd="6" destOrd="0" presId="urn:microsoft.com/office/officeart/2008/layout/LinedList"/>
    <dgm:cxn modelId="{30564D75-B087-FE42-AC11-6845CC8CACCE}" type="presParOf" srcId="{2833EFC1-A64B-E941-A820-4D8C311B00A4}" destId="{D4616300-F536-164C-815A-F25376FF417F}" srcOrd="7" destOrd="0" presId="urn:microsoft.com/office/officeart/2008/layout/LinedList"/>
    <dgm:cxn modelId="{3844BCCB-9C4A-BF47-942D-578B73548228}" type="presParOf" srcId="{D4616300-F536-164C-815A-F25376FF417F}" destId="{7EEF60DD-9776-E54C-B25A-33A070D98AB9}" srcOrd="0" destOrd="0" presId="urn:microsoft.com/office/officeart/2008/layout/LinedList"/>
    <dgm:cxn modelId="{C9E7CC53-4A94-5746-BC0D-6EB92C3DF80D}" type="presParOf" srcId="{D4616300-F536-164C-815A-F25376FF417F}" destId="{EDFA0823-8C9D-2740-AD40-9E26E4AE819D}" srcOrd="1" destOrd="0" presId="urn:microsoft.com/office/officeart/2008/layout/LinedList"/>
    <dgm:cxn modelId="{4706F1D1-7262-C54F-B748-88ED9D948C54}" type="presParOf" srcId="{D4616300-F536-164C-815A-F25376FF417F}" destId="{99799529-F254-254F-A714-2AAC2446F9AB}" srcOrd="2" destOrd="0" presId="urn:microsoft.com/office/officeart/2008/layout/LinedList"/>
    <dgm:cxn modelId="{1E4CBA01-8D0C-4840-BD50-73580F86D8E0}" type="presParOf" srcId="{2833EFC1-A64B-E941-A820-4D8C311B00A4}" destId="{7B86E48B-08C6-B141-8E73-6B2B0F49B957}" srcOrd="8" destOrd="0" presId="urn:microsoft.com/office/officeart/2008/layout/LinedList"/>
    <dgm:cxn modelId="{281E34BB-FE1E-2246-804B-8221988C80BB}" type="presParOf" srcId="{2833EFC1-A64B-E941-A820-4D8C311B00A4}" destId="{386C8D4E-ABA8-F048-A3DB-832FCE24F9E3}" srcOrd="9" destOrd="0" presId="urn:microsoft.com/office/officeart/2008/layout/LinedList"/>
    <dgm:cxn modelId="{9196AE9C-BA6D-B947-8816-3AC7C62700ED}" type="presParOf" srcId="{2833EFC1-A64B-E941-A820-4D8C311B00A4}" destId="{D054219E-FF43-9242-8E37-8A9B65F7FFB3}" srcOrd="10" destOrd="0" presId="urn:microsoft.com/office/officeart/2008/layout/LinedList"/>
    <dgm:cxn modelId="{603FFDFB-82B3-3547-A390-3C41452F0493}" type="presParOf" srcId="{D054219E-FF43-9242-8E37-8A9B65F7FFB3}" destId="{474A7FA6-93D2-A645-90FA-D7B3919EFF21}" srcOrd="0" destOrd="0" presId="urn:microsoft.com/office/officeart/2008/layout/LinedList"/>
    <dgm:cxn modelId="{A89A019B-B298-C641-BFE1-3149A462FFBF}" type="presParOf" srcId="{D054219E-FF43-9242-8E37-8A9B65F7FFB3}" destId="{735707E5-72FF-9146-B213-1D04EA8AFF6F}" srcOrd="1" destOrd="0" presId="urn:microsoft.com/office/officeart/2008/layout/LinedList"/>
    <dgm:cxn modelId="{7F87B4BB-2D4A-B549-A2B1-153E5C2F64B7}" type="presParOf" srcId="{D054219E-FF43-9242-8E37-8A9B65F7FFB3}" destId="{1F8E7C31-4E3C-D443-AC8E-37787FC66486}" srcOrd="2" destOrd="0" presId="urn:microsoft.com/office/officeart/2008/layout/LinedList"/>
    <dgm:cxn modelId="{76432B9D-D5F6-124D-80D8-138D8CF0E495}" type="presParOf" srcId="{2833EFC1-A64B-E941-A820-4D8C311B00A4}" destId="{95DD0823-8FBA-6546-A7ED-9DC0D8AF0889}" srcOrd="11" destOrd="0" presId="urn:microsoft.com/office/officeart/2008/layout/LinedList"/>
    <dgm:cxn modelId="{F8460EF0-C3F8-C74C-B41F-1A785EBE3305}" type="presParOf" srcId="{2833EFC1-A64B-E941-A820-4D8C311B00A4}" destId="{59847045-3D8E-7840-9DA9-1967C393937E}" srcOrd="12" destOrd="0" presId="urn:microsoft.com/office/officeart/2008/layout/LinedList"/>
  </dgm:cxnLst>
  <dgm:bg/>
  <dgm:whole>
    <a:ln>
      <a:solidFill>
        <a:srgbClr val="C00000"/>
      </a:solidFill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9181-60F7-47D0-A2B6-A8C7FF14313A}">
      <dsp:nvSpPr>
        <dsp:cNvPr id="0" name=""/>
        <dsp:cNvSpPr/>
      </dsp:nvSpPr>
      <dsp:spPr>
        <a:xfrm>
          <a:off x="0" y="353835"/>
          <a:ext cx="6309714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DA205-A2C1-4258-BFD1-F639CED21E55}">
      <dsp:nvSpPr>
        <dsp:cNvPr id="0" name=""/>
        <dsp:cNvSpPr/>
      </dsp:nvSpPr>
      <dsp:spPr>
        <a:xfrm>
          <a:off x="315485" y="29115"/>
          <a:ext cx="4970224" cy="64944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71482" dist="136812" dir="894411" sx="100761" sy="100761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-1" dirty="0">
              <a:solidFill>
                <a:schemeClr val="tx1"/>
              </a:solidFill>
              <a:latin typeface="Calibri"/>
              <a:ea typeface="Times New Roman"/>
            </a:rPr>
            <a:t>100+ Webinars since 2020</a:t>
          </a:r>
          <a:endParaRPr lang="en-GB" sz="3200" b="1" kern="1200" dirty="0">
            <a:solidFill>
              <a:schemeClr val="tx1"/>
            </a:solidFill>
            <a:latin typeface="Calibri"/>
            <a:ea typeface="DejaVu Sans"/>
            <a:cs typeface="DejaVu Sans"/>
          </a:endParaRPr>
        </a:p>
      </dsp:txBody>
      <dsp:txXfrm>
        <a:off x="347188" y="60818"/>
        <a:ext cx="4906818" cy="586034"/>
      </dsp:txXfrm>
    </dsp:sp>
    <dsp:sp modelId="{5A01D1D1-2640-4B83-B263-3294BF193976}">
      <dsp:nvSpPr>
        <dsp:cNvPr id="0" name=""/>
        <dsp:cNvSpPr/>
      </dsp:nvSpPr>
      <dsp:spPr>
        <a:xfrm>
          <a:off x="0" y="1270276"/>
          <a:ext cx="6309714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B4F44-7800-4870-AB27-B89BCA54F2C5}">
      <dsp:nvSpPr>
        <dsp:cNvPr id="0" name=""/>
        <dsp:cNvSpPr/>
      </dsp:nvSpPr>
      <dsp:spPr>
        <a:xfrm>
          <a:off x="315485" y="1027035"/>
          <a:ext cx="4416799" cy="64944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71482" dist="136812" dir="894411" sx="100761" sy="100761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-1" dirty="0">
              <a:solidFill>
                <a:schemeClr val="tx1"/>
              </a:solidFill>
              <a:latin typeface="Calibri"/>
            </a:rPr>
            <a:t>&gt; 10,000 views in 2021</a:t>
          </a:r>
          <a:endParaRPr lang="en-GB" sz="3200" b="1" kern="1200" dirty="0">
            <a:solidFill>
              <a:schemeClr val="tx1"/>
            </a:solidFill>
            <a:latin typeface="Calibri"/>
            <a:ea typeface="DejaVu Sans"/>
            <a:cs typeface="DejaVu Sans"/>
          </a:endParaRPr>
        </a:p>
      </dsp:txBody>
      <dsp:txXfrm>
        <a:off x="347188" y="1058738"/>
        <a:ext cx="435339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E01C1-C359-524F-B45C-DAB1935A8035}">
      <dsp:nvSpPr>
        <dsp:cNvPr id="0" name=""/>
        <dsp:cNvSpPr/>
      </dsp:nvSpPr>
      <dsp:spPr>
        <a:xfrm>
          <a:off x="16612" y="1203"/>
          <a:ext cx="2457564" cy="1474538"/>
        </a:xfrm>
        <a:prstGeom prst="rect">
          <a:avLst/>
        </a:prstGeom>
        <a:solidFill>
          <a:srgbClr val="C0000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74580" dist="91654" sx="102304" sy="102304" algn="tl" rotWithShape="0">
            <a:prstClr val="black">
              <a:alpha val="40000"/>
            </a:prst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Published use cases for ML in 5G</a:t>
          </a:r>
        </a:p>
      </dsp:txBody>
      <dsp:txXfrm>
        <a:off x="16612" y="1203"/>
        <a:ext cx="2457564" cy="1474538"/>
      </dsp:txXfrm>
    </dsp:sp>
    <dsp:sp modelId="{4ADDBE9B-7B72-3445-A4CD-BC2752656672}">
      <dsp:nvSpPr>
        <dsp:cNvPr id="0" name=""/>
        <dsp:cNvSpPr/>
      </dsp:nvSpPr>
      <dsp:spPr>
        <a:xfrm>
          <a:off x="2719932" y="1203"/>
          <a:ext cx="2457564" cy="1474538"/>
        </a:xfrm>
        <a:prstGeom prst="rect">
          <a:avLst/>
        </a:prstGeom>
        <a:solidFill>
          <a:srgbClr val="C0000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66700" dist="88900" sx="102000" sy="102000" algn="l" rotWithShape="0">
            <a:prstClr val="black">
              <a:alpha val="40000"/>
            </a:prst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ITU-T Y.3172</a:t>
          </a:r>
        </a:p>
      </dsp:txBody>
      <dsp:txXfrm>
        <a:off x="2719932" y="1203"/>
        <a:ext cx="2457564" cy="1474538"/>
      </dsp:txXfrm>
    </dsp:sp>
    <dsp:sp modelId="{77146E95-40D8-774A-939B-D0A65ED9B22A}">
      <dsp:nvSpPr>
        <dsp:cNvPr id="0" name=""/>
        <dsp:cNvSpPr/>
      </dsp:nvSpPr>
      <dsp:spPr>
        <a:xfrm>
          <a:off x="1368272" y="1721498"/>
          <a:ext cx="2457564" cy="1474538"/>
        </a:xfrm>
        <a:prstGeom prst="rect">
          <a:avLst/>
        </a:prstGeom>
        <a:solidFill>
          <a:srgbClr val="C0000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66700" dist="88900" sx="102000" sy="102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Student mentoring projects</a:t>
          </a:r>
        </a:p>
      </dsp:txBody>
      <dsp:txXfrm>
        <a:off x="1368272" y="1721498"/>
        <a:ext cx="2457564" cy="1474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E01C1-C359-524F-B45C-DAB1935A8035}">
      <dsp:nvSpPr>
        <dsp:cNvPr id="0" name=""/>
        <dsp:cNvSpPr/>
      </dsp:nvSpPr>
      <dsp:spPr>
        <a:xfrm>
          <a:off x="16612" y="1203"/>
          <a:ext cx="2457564" cy="1474538"/>
        </a:xfrm>
        <a:prstGeom prst="rect">
          <a:avLst/>
        </a:prstGeom>
        <a:solidFill>
          <a:srgbClr val="0070C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74580" dist="91654" sx="102304" sy="102304" algn="tl" rotWithShape="0">
            <a:prstClr val="black">
              <a:alpha val="40000"/>
            </a:prst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Published use cases for AN</a:t>
          </a:r>
        </a:p>
      </dsp:txBody>
      <dsp:txXfrm>
        <a:off x="16612" y="1203"/>
        <a:ext cx="2457564" cy="1474538"/>
      </dsp:txXfrm>
    </dsp:sp>
    <dsp:sp modelId="{4ADDBE9B-7B72-3445-A4CD-BC2752656672}">
      <dsp:nvSpPr>
        <dsp:cNvPr id="0" name=""/>
        <dsp:cNvSpPr/>
      </dsp:nvSpPr>
      <dsp:spPr>
        <a:xfrm>
          <a:off x="2719932" y="1203"/>
          <a:ext cx="2457564" cy="1474538"/>
        </a:xfrm>
        <a:prstGeom prst="rect">
          <a:avLst/>
        </a:prstGeom>
        <a:solidFill>
          <a:srgbClr val="0070C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66700" dist="88900" sx="102000" sy="102000" algn="l" rotWithShape="0">
            <a:prstClr val="black">
              <a:alpha val="40000"/>
            </a:prst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Arch framework for AN</a:t>
          </a:r>
        </a:p>
      </dsp:txBody>
      <dsp:txXfrm>
        <a:off x="2719932" y="1203"/>
        <a:ext cx="2457564" cy="1474538"/>
      </dsp:txXfrm>
    </dsp:sp>
    <dsp:sp modelId="{77146E95-40D8-774A-939B-D0A65ED9B22A}">
      <dsp:nvSpPr>
        <dsp:cNvPr id="0" name=""/>
        <dsp:cNvSpPr/>
      </dsp:nvSpPr>
      <dsp:spPr>
        <a:xfrm>
          <a:off x="1368272" y="1721498"/>
          <a:ext cx="2457564" cy="1474538"/>
        </a:xfrm>
        <a:prstGeom prst="rect">
          <a:avLst/>
        </a:prstGeom>
        <a:solidFill>
          <a:srgbClr val="0070C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>
          <a:outerShdw blurRad="266700" dist="88900" sx="102000" sy="102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Build-a-thon PoC</a:t>
          </a:r>
        </a:p>
      </dsp:txBody>
      <dsp:txXfrm>
        <a:off x="1368272" y="1721498"/>
        <a:ext cx="2457564" cy="1474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42C9B-FE64-884C-B4AC-DD51267508FE}">
      <dsp:nvSpPr>
        <dsp:cNvPr id="0" name=""/>
        <dsp:cNvSpPr/>
      </dsp:nvSpPr>
      <dsp:spPr>
        <a:xfrm rot="10800000">
          <a:off x="2300323" y="2009848"/>
          <a:ext cx="4801077" cy="3139016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5489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+mj-lt"/>
              <a:ea typeface="+mj-ea"/>
              <a:cs typeface="+mj-cs"/>
            </a:rPr>
            <a:t>Mentoring Activities</a:t>
          </a:r>
          <a:endParaRPr lang="en-US" sz="24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Zimbabwe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Zambia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Ethiopia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Nigeria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Tanzania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India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Ghana</a:t>
          </a:r>
          <a:endParaRPr lang="en-US" sz="1800" kern="1200" dirty="0">
            <a:solidFill>
              <a:schemeClr val="tx1"/>
            </a:solidFill>
          </a:endParaRPr>
        </a:p>
      </dsp:txBody>
      <dsp:txXfrm rot="10800000">
        <a:off x="3085077" y="2009848"/>
        <a:ext cx="4016323" cy="3139016"/>
      </dsp:txXfrm>
    </dsp:sp>
    <dsp:sp modelId="{A33D5F28-8A49-2C47-ADAC-5E308AEF8C2C}">
      <dsp:nvSpPr>
        <dsp:cNvPr id="0" name=""/>
        <dsp:cNvSpPr/>
      </dsp:nvSpPr>
      <dsp:spPr>
        <a:xfrm>
          <a:off x="1185663" y="2208558"/>
          <a:ext cx="2416226" cy="2416226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6B061-6141-7B4C-8C0D-E191CFC0836F}">
      <dsp:nvSpPr>
        <dsp:cNvPr id="0" name=""/>
        <dsp:cNvSpPr/>
      </dsp:nvSpPr>
      <dsp:spPr>
        <a:xfrm>
          <a:off x="0" y="1270"/>
          <a:ext cx="5954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FD3E1-121D-5B42-96A9-462C738257DA}">
      <dsp:nvSpPr>
        <dsp:cNvPr id="0" name=""/>
        <dsp:cNvSpPr/>
      </dsp:nvSpPr>
      <dsp:spPr>
        <a:xfrm>
          <a:off x="0" y="1270"/>
          <a:ext cx="1561194" cy="260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highlight>
                <a:srgbClr val="FFFF00"/>
              </a:highlight>
            </a:rPr>
            <a:t>Main Motivations</a:t>
          </a:r>
        </a:p>
      </dsp:txBody>
      <dsp:txXfrm>
        <a:off x="0" y="1270"/>
        <a:ext cx="1561194" cy="2600427"/>
      </dsp:txXfrm>
    </dsp:sp>
    <dsp:sp modelId="{28824B51-5D8C-A04E-95DB-46544E2087E3}">
      <dsp:nvSpPr>
        <dsp:cNvPr id="0" name=""/>
        <dsp:cNvSpPr/>
      </dsp:nvSpPr>
      <dsp:spPr>
        <a:xfrm>
          <a:off x="1643536" y="31839"/>
          <a:ext cx="4309205" cy="61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kern="1200">
              <a:solidFill>
                <a:srgbClr val="C00000"/>
              </a:solidFill>
            </a:rPr>
            <a:t>Level the playing field</a:t>
          </a:r>
        </a:p>
      </dsp:txBody>
      <dsp:txXfrm>
        <a:off x="1643536" y="31839"/>
        <a:ext cx="4309205" cy="611379"/>
      </dsp:txXfrm>
    </dsp:sp>
    <dsp:sp modelId="{8D64C90A-2481-5145-AAFA-D3C428A1D82F}">
      <dsp:nvSpPr>
        <dsp:cNvPr id="0" name=""/>
        <dsp:cNvSpPr/>
      </dsp:nvSpPr>
      <dsp:spPr>
        <a:xfrm>
          <a:off x="1561194" y="643219"/>
          <a:ext cx="43915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61513-BF7D-6347-841B-3FE901D3A389}">
      <dsp:nvSpPr>
        <dsp:cNvPr id="0" name=""/>
        <dsp:cNvSpPr/>
      </dsp:nvSpPr>
      <dsp:spPr>
        <a:xfrm>
          <a:off x="1643536" y="673788"/>
          <a:ext cx="4309205" cy="61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rgbClr val="C00000"/>
              </a:solidFill>
            </a:rPr>
            <a:t>Common reference solutions based on standards</a:t>
          </a:r>
        </a:p>
      </dsp:txBody>
      <dsp:txXfrm>
        <a:off x="1643536" y="673788"/>
        <a:ext cx="4309205" cy="611379"/>
      </dsp:txXfrm>
    </dsp:sp>
    <dsp:sp modelId="{91D17E79-AEC6-5140-8E21-4BBAED5DA853}">
      <dsp:nvSpPr>
        <dsp:cNvPr id="0" name=""/>
        <dsp:cNvSpPr/>
      </dsp:nvSpPr>
      <dsp:spPr>
        <a:xfrm>
          <a:off x="1561194" y="1285168"/>
          <a:ext cx="43915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A0823-8C9D-2740-AD40-9E26E4AE819D}">
      <dsp:nvSpPr>
        <dsp:cNvPr id="0" name=""/>
        <dsp:cNvSpPr/>
      </dsp:nvSpPr>
      <dsp:spPr>
        <a:xfrm>
          <a:off x="1643536" y="1315737"/>
          <a:ext cx="4309205" cy="61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rgbClr val="C00000"/>
              </a:solidFill>
            </a:rPr>
            <a:t>Encourage collaboration and quality submissions.</a:t>
          </a:r>
        </a:p>
      </dsp:txBody>
      <dsp:txXfrm>
        <a:off x="1643536" y="1315737"/>
        <a:ext cx="4309205" cy="611379"/>
      </dsp:txXfrm>
    </dsp:sp>
    <dsp:sp modelId="{7B86E48B-08C6-B141-8E73-6B2B0F49B957}">
      <dsp:nvSpPr>
        <dsp:cNvPr id="0" name=""/>
        <dsp:cNvSpPr/>
      </dsp:nvSpPr>
      <dsp:spPr>
        <a:xfrm>
          <a:off x="1561194" y="1927117"/>
          <a:ext cx="43915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707E5-72FF-9146-B213-1D04EA8AFF6F}">
      <dsp:nvSpPr>
        <dsp:cNvPr id="0" name=""/>
        <dsp:cNvSpPr/>
      </dsp:nvSpPr>
      <dsp:spPr>
        <a:xfrm>
          <a:off x="1643536" y="1957686"/>
          <a:ext cx="4309205" cy="61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rgbClr val="C00000"/>
              </a:solidFill>
            </a:rPr>
            <a:t>Create a Sandbox of cross-domain knowledge</a:t>
          </a:r>
        </a:p>
      </dsp:txBody>
      <dsp:txXfrm>
        <a:off x="1643536" y="1957686"/>
        <a:ext cx="4309205" cy="611379"/>
      </dsp:txXfrm>
    </dsp:sp>
    <dsp:sp modelId="{95DD0823-8FBA-6546-A7ED-9DC0D8AF0889}">
      <dsp:nvSpPr>
        <dsp:cNvPr id="0" name=""/>
        <dsp:cNvSpPr/>
      </dsp:nvSpPr>
      <dsp:spPr>
        <a:xfrm>
          <a:off x="1561194" y="2569065"/>
          <a:ext cx="43915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E781B-E16B-489C-94E1-B01EB60AE3D6}" type="datetimeFigureOut">
              <a:rPr lang="en-CH" smtClean="0"/>
              <a:t>9/26/24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FEBC-8D3A-4909-AE90-5B0130C773F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920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22EA1-F044-44A5-A6FE-5546FDE9C2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54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the challenge is to create a community that solves network related problems using AI/ML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Through crowd-sourcing, solutions from the challenge will accelerate (pre) standards development, application of AI/ML in networks and research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solutions of the Challenge provides practical solutions that are shared as open source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challenge also encourages collaboration and healthy competition. Mentors will guide participants in order to maximize learning and engage students and professionals</a:t>
            </a:r>
            <a:endParaRPr lang="en-CH" dirty="0"/>
          </a:p>
          <a:p>
            <a:endParaRPr lang="en-US" dirty="0"/>
          </a:p>
          <a:p>
            <a:r>
              <a:rPr lang="en-US" dirty="0"/>
              <a:t>The ITU AI/ML in 5G Challenge offers several benefits to participants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and professionals compete by creating team of not more that 4 (If a team has a  mentor or professor, then the team can have more than 4 members)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Through the Challenge, expert talks/webinars are organized on technical aspects of AI/ML in communication networks and to describe problem statements for the Challenge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Informal sessions called “Round-tables” are organized as well  to make sure participants of the challenge engages with others and hosts on their progress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Participants are also exposed to mentorship, baseline models/codes, and Free ITU compute platform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25F3A-36A3-C542-B26F-F1FAD3E111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8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25F3A-36A3-C542-B26F-F1FAD3E111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2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99654-459B-7E54-3C2A-CF1DB0C4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9/26/24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47DBB-E415-C97F-E9CF-BDEDF371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808B-B65C-DD9B-56FF-55474E7A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91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B95BEE4A-5371-D745-EB60-2825B7608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5472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304BACB-781C-8FBF-233F-E5FAB9611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955" y="3336995"/>
            <a:ext cx="5556045" cy="938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956213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756966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756967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BE684720-AB44-A6F4-D850-08E7FA594C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634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523079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3238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323833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3484D140-A917-96EC-2C1A-B0FEEE40F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8681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2">
            <a:extLst>
              <a:ext uri="{FF2B5EF4-FFF2-40B4-BE49-F238E27FC236}">
                <a16:creationId xmlns:a16="http://schemas.microsoft.com/office/drawing/2014/main" id="{48CCE24C-5694-A6ED-FACE-2886B365B66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75915" y="0"/>
            <a:ext cx="7418704" cy="6858000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H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FB2A00D-EF7D-1A14-BB43-FFA841BBCF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767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3DB30511-6B34-058E-0763-79F0298673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64308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089945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289069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5B8318E-3A78-D8E6-0DB2-D9871DAC0F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5033" y="56062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2890699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C2AE149-228C-099D-9525-A12277192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00358" y="5606231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6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8B90-60D1-2BBF-4C97-A5086479B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E9902-D9A3-0228-83D3-3B69EE9B3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A2D-A89E-C0B8-6586-EC442E1C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F6C8-2A4B-5A6C-F989-9D05208B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337D-3E07-C9A0-D278-C9B9B492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2859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053B-5A1B-0D0B-A74E-F5DA1EFC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03283-4CC5-75F7-E9FD-37AB0F62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556C4-2513-2F49-B511-39599369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61081-9767-673E-B403-3B35302B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28B42-DE2A-9B98-A80F-E286AA5A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6445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AFA9-6948-8EB1-CF09-CBB0B7C6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84E03-A896-91C3-47CD-5A9C9364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F985-9D21-D1E0-BFD6-8ABA0D3F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F932-3A90-03C8-A4C1-4C03B2D3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F1D5-717B-D2BD-630B-22B87E7D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252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2937-DAB8-8C15-3DF8-B5B4C32D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717A8-7742-B92E-A734-B7E5E4F7E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61B68-D0D4-752E-AFA5-5D8ACB10B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2FBBD-C4FE-9F05-5F23-121EC9A8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69ABA-3BEA-C962-FD0D-F6A26E9F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AE6FD-B41B-B72B-F7F7-F62E0159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490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E89F-386B-4C13-AA41-C8D71501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6721C-9287-95DE-901A-FAF6F72F4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730A1-A01C-107C-90B4-09BE0E4E0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6F559-AA0E-5D8C-DB07-45702704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BE1F4-1B2F-D678-60A2-25429AAA1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BD76B-38F0-A3BE-2EA2-A7746BD3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70892-29FF-4CB2-7837-431444C4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6B03D-2F0A-5BCC-C989-601892D9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9648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F3E6-DEE7-AD63-43D0-164DE302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F510A-00AC-5B15-64FA-4F4CE6D8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B8526-2D8A-B2F8-90F6-F9E62005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10E54-4160-C684-5BCF-8B2DB57F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548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84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E14B6-ADF3-A990-7B8F-44C08A88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56BCA-1058-63E6-8B66-9E502B52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49D8B-7BCA-2B9A-D1A1-E374DE02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2387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AB4C-26DE-2759-B643-BC9A659E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8411-760B-8851-47F2-6EE2D649F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ACD8A-C952-66E6-2F08-E491D857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FA08D-8455-80A9-7C8F-C9FB96C1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9CA3-007F-FF3E-5086-D5ADE481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D2F74-8444-2EE3-9786-9178A080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0420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1B7E-B13A-BCC9-A56B-33739B4D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67B4F-695E-2730-F53A-675601B5F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FA6A-7037-60AB-A7FD-25930F6F0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B432-84D4-778F-D617-68B852C5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2DC83-90A2-0B2C-D7EC-8525DBCF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4A201-F95E-4237-3E6C-149B7E3D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9792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86AB-BCDB-6FE8-B4B7-03F8790B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A6BEE-DB01-48F0-7B60-27D87487E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2AE9E-3FD5-0A72-C545-3FE1D625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F6CEB-6564-FBAA-295F-D55F8A17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00E3-1938-084C-266A-8FC8CCBF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43130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5B605-E20D-E49F-209D-D450F1C3B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0812B-3F68-83AE-6F03-4741EC6B4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B69E-5D10-4065-308E-8B2D992B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61724-DE1A-A602-6362-663172D4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9690-A96E-059D-F5F0-DDB8F7BB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8479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 hasCustomPrompt="1"/>
          </p:nvPr>
        </p:nvSpPr>
        <p:spPr>
          <a:xfrm>
            <a:off x="334964" y="324002"/>
            <a:ext cx="11520000" cy="539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50"/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11104119" y="6456456"/>
            <a:ext cx="764399" cy="210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r" defTabSz="41129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900" b="1" smtClean="0">
                <a:latin typeface="Rakuten Sans" panose="020B0503020203020204" pitchFamily="34" charset="0"/>
                <a:cs typeface="Rakuten Sans" panose="020B0503020203020204" pitchFamily="34" charset="0"/>
              </a:rPr>
              <a:pPr marL="0" marR="0" indent="0" algn="r" defTabSz="41129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9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akuten Sans" panose="020B0503020203020204" pitchFamily="34" charset="0"/>
              <a:ea typeface="メイリオ" panose="020B0604030504040204" pitchFamily="50" charset="-128"/>
              <a:cs typeface="Rakuten Sans" panose="020B0503020203020204" pitchFamily="34" charset="0"/>
              <a:sym typeface="ヒラギノ角ゴ ProN W3"/>
            </a:endParaRPr>
          </a:p>
        </p:txBody>
      </p:sp>
      <p:sp>
        <p:nvSpPr>
          <p:cNvPr id="9" name="コンテンツ プレースホルダー 2"/>
          <p:cNvSpPr>
            <a:spLocks noGrp="1"/>
          </p:cNvSpPr>
          <p:nvPr userDrawn="1">
            <p:ph sz="quarter" idx="10" hasCustomPrompt="1"/>
          </p:nvPr>
        </p:nvSpPr>
        <p:spPr>
          <a:xfrm>
            <a:off x="334965" y="1028859"/>
            <a:ext cx="11520000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defRPr sz="1350" b="0" i="0" baseline="0">
                <a:latin typeface="Rakuten Sans" panose="020B0503020203020204" pitchFamily="34" charset="0"/>
                <a:ea typeface="+mn-ea"/>
                <a:cs typeface="Rakuten Sans" panose="020B0503020203020204" pitchFamily="34" charset="0"/>
              </a:defRPr>
            </a:lvl1pPr>
            <a:lvl2pPr marL="270014" indent="-180009">
              <a:lnSpc>
                <a:spcPct val="100000"/>
              </a:lnSpc>
              <a:spcAft>
                <a:spcPts val="600"/>
              </a:spcAft>
              <a:defRPr sz="1200" baseline="0">
                <a:latin typeface="+mn-ea"/>
                <a:ea typeface="+mn-ea"/>
              </a:defRPr>
            </a:lvl2pPr>
            <a:lvl3pPr marL="540027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3pPr>
            <a:lvl4pPr marL="810041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4pPr>
            <a:lvl5pPr marL="1080054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5pPr>
            <a:lvl6pPr marL="1350068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6pPr>
            <a:lvl7pPr marL="1620081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7pPr>
            <a:lvl8pPr marL="1890095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8pPr>
            <a:lvl9pPr marL="2160108" indent="-180009">
              <a:lnSpc>
                <a:spcPct val="100000"/>
              </a:lnSpc>
              <a:spcAft>
                <a:spcPts val="600"/>
              </a:spcAft>
              <a:defRPr sz="12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B633C2C-17A1-4AAF-ABBF-AB2B550EFC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2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9DC0-6ACE-C124-18D2-241CE1B3B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61F80-F57F-1FA6-7E5A-2DC349E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7826-854D-03C2-1961-39F8C579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729B-3A5E-4233-05DC-C291E1B5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531C5-455C-E427-EBDF-F410D51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E720-ABFE-1134-83F8-8D211E2B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DB56-4EBB-8172-4992-7E08C5E01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1DB2-FBE6-B046-3F01-723D5919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95ED4-4029-69D6-0955-642722AA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6EE1-D45F-60D6-F9B4-F58A0655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2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F302-AFEB-AA9E-0A46-5352A1EA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2CF3-F762-EEF0-7319-AF677DC1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6AE3-96C1-90DB-96F2-55F15B4D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1AD8-A4E3-B208-02CB-782665E6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21B2-568A-F21F-7804-07B2EC31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227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BC5B-41DD-27D2-D7CA-F8C7E44D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C6D-B26A-B264-AC45-383CB43F9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EF9B7-E7DE-089B-4B35-BC40251D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09A5D-715D-C355-9CA8-DFED74D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14902-AAD0-9E99-0153-83BBA975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CDEEE-3EC0-0F5B-7BF1-E57BEC6D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405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3E58-4F8A-16BB-4614-26D5381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D374E-A97D-E823-0565-F5B144BA4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89D00-2CF9-48EC-9350-C979B400B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F92F5-69D2-0584-D709-764499669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61B9C-B41B-025B-D3FC-8F08ECC02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5D07C-9BD8-26F6-F1B4-77EB2669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40782-E2ED-231D-9553-A51C83C6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0EA16-2106-C640-F95B-FD2563C8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083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D09-4814-80F5-0930-5F15E7D0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8686D-2B54-79DA-7CFB-8F7E2554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33E8D-76F4-5AE3-F71D-B976FACA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A2DA-B266-7841-0A50-23CAAED8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81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0EF53-8A82-B2B6-0810-25F50372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47CE8-5C69-B297-167B-E2746448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43EE-C82A-2C0D-7C56-2E7460B3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0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6B10-FD50-9838-A307-B0A051B4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A2D0-BB57-0037-7028-5E4AE9DE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7E7D4-B8BC-0689-58C5-7074AC73A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6655-F98F-5E9D-3F4A-BBB9AE68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E8776-3426-B05D-D01E-DD005F16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0814B-88E9-0E51-B6A7-98D7A787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731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8D7B-3DA2-0514-7A3E-AB7BF0E7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57D79-4D07-CC53-8DDE-67C7FB64A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CAAAB-D3EE-ECC7-FBF8-BAE17EE9F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9A440-BA2D-5AF6-3B92-79FD0123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7EFA4-7375-BEB4-049A-075F2589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F4B2B-7E43-CC7E-A692-6FC4EC4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4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5394-696A-5099-F802-3C44CD19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3C82C-6858-3714-38E8-E9096EA6B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2DDD1-8832-BA7F-8A24-B8A8187D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4754-8981-0979-C487-4C5B6A91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1FBA3-F92B-0D6F-4066-043D21C8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30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E7211-BFC1-1127-C40A-834E6712F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21748-A5B3-3323-D10D-18B7FD57A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C0DE-EDFC-40BC-D4FA-13306BF4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DC7E-B533-94C6-BCD1-D5DA2B40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43EA-A1F7-9CC0-5636-395287B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054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652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1378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74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4311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842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75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064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9684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063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C7EB-7FD0-4146-974C-647560DB20BD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8D3-7AE1-4DDB-A14D-97CEE58534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3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EAE4-DE88-4242-8DA2-E0783CF5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73D78"/>
                </a:solidFill>
                <a:latin typeface="+mn-lt"/>
              </a:defRPr>
            </a:lvl1pPr>
            <a:lvl2pPr>
              <a:defRPr sz="1800">
                <a:solidFill>
                  <a:srgbClr val="273D78"/>
                </a:solidFill>
                <a:latin typeface="+mn-lt"/>
              </a:defRPr>
            </a:lvl2pPr>
            <a:lvl3pPr>
              <a:defRPr sz="1800">
                <a:solidFill>
                  <a:srgbClr val="273D78"/>
                </a:solidFill>
                <a:latin typeface="+mn-lt"/>
              </a:defRPr>
            </a:lvl3pPr>
            <a:lvl4pPr>
              <a:defRPr sz="1800">
                <a:solidFill>
                  <a:srgbClr val="273D78"/>
                </a:solidFill>
                <a:latin typeface="+mn-lt"/>
              </a:defRPr>
            </a:lvl4pPr>
            <a:lvl5pPr>
              <a:defRPr sz="1800">
                <a:solidFill>
                  <a:srgbClr val="273D78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86DA-4A78-404B-8757-8CDCB6E1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 January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F8D3-3CD0-4F70-B5F1-87C9FAE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SDR @ COMSNETS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D6D6-9974-4FC7-A296-53048C8D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100-6E15-4858-9266-67948704DF7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169A8FF5-EFFA-55D8-04B9-1002D30D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74051"/>
            <a:ext cx="8897814" cy="1306341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73D7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543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E775-6C83-23A3-AB82-5B23D25A0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64745-4FF0-E26D-F304-66D9A8DB5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5AC-1F8E-4F35-8C94-BB720BFA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 Mar 2024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03D15-8F57-8AFD-B974-7DE78301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AI in NextGen and Beyond, IITD,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C0602-0A0D-6C69-A4F5-647E517C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518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83723-761D-C6DD-B792-FD0C75E9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 Mar 2024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A558-433C-4FE6-7344-A0EF0284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AI in NextGen and Beyond, IITD,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C1239-3C87-8026-E845-281A0AF9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201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091B-7BE1-635F-C06E-F39D8ACD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9091-77E5-9515-C70B-9EC947C9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16526-22BC-86E9-A2AC-23E9DC68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 Mar 2024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C1918-BB52-E7B0-A9D7-F3B7D8A2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AI in NextGen and Beyond, IITD,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BC39D-FAE3-54E9-6ACB-1991B4F7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96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1430E63F-2B15-924E-6BC4-00A987BDF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4760855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6D1759-8D51-B743-23EB-3FDCE0B05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955" y="3336995"/>
            <a:ext cx="5556045" cy="938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EB88-7C71-E040-D73A-138FBED3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5EBE-A2FF-DF3B-EEBB-3DE89E2DE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6F5CE-D686-14E1-4B10-1C6FA3D9B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7FBF-8A01-B94B-0ED1-35756B8B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E6D08-8FE6-4C55-5866-5445A53E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4B5C2-83E4-11D1-7E9B-02D7283F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3002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9C7D-C340-F2F0-5917-926A6D2A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FB207-0051-BFDC-3A49-FD1BFE0ED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D44A2-B3A5-C37B-C16C-16C36976F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FB8EC-5EF9-4978-1A3E-175EC2450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0C9A8-42CA-1C58-3FF6-3B3EEB24C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ED4C5-3FA2-1C53-9FC8-851D1392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A1C77-926D-5EA1-3E94-807A2618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E0CD3-915E-4925-ABE3-B3DD567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897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463C-FFF8-03D4-DA1E-66CE4694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B145F-6330-854E-DFA0-6551D2FE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 Mar 2024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8C741-3296-3D40-2F90-864BF9AE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AI in NextGen and Beyond, IITD,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18640-662B-5FFA-C0AC-55544180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76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1381A-2317-C3DD-B38B-18E822A4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7BD-3E2D-39AD-61ED-472CB08C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CDEF5-B667-50CF-F7A0-79C90F3E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805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1354-48F3-B0AE-7088-A53A8B7F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6B17-07AF-F7F5-302B-7330CFAEA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B2DCC-D02A-57E6-7E16-49020795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DD23-2ECE-11F6-C7E0-7C7942A7C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97891-E66F-41A9-3CE1-51B2F8A8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47A71-052B-35A3-38DF-EC68EAC1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7722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5D6A-39AA-5987-890F-19B620C8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5A7BD-1557-85BB-42D4-86A6CF89E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79D52-074F-2ACD-DFD1-8A72C6C9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3381C-C186-5F88-5958-7C689363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69F3C-B4FC-AE46-9B02-7D547914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F05-A6C6-7507-F03E-3F84B0EC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588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969D-0905-EE48-9348-03E130F9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236B2-DD77-1369-9D0F-FDF1C5EF0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9FFF-EB22-76DC-6D8A-1079A186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9AC0E-996B-92EB-6FC6-941A408D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623E4-465D-602C-68EA-AB42408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982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31D10-1704-5AD7-B43F-3F1C69BA0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16DEF-E149-7A8B-DDC2-0BDB22475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A3D2B-6543-B26C-6F53-AE2509E1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February 2024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E4DC7-959E-EA46-A10A-DECB9747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SDR@NCC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E1F6C-E92F-97EB-C03A-C7751854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2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EAE4-DE88-4242-8DA2-E0783CF5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73D78"/>
                </a:solidFill>
                <a:latin typeface="+mn-lt"/>
              </a:defRPr>
            </a:lvl1pPr>
            <a:lvl2pPr>
              <a:defRPr sz="1800">
                <a:solidFill>
                  <a:srgbClr val="273D78"/>
                </a:solidFill>
                <a:latin typeface="+mn-lt"/>
              </a:defRPr>
            </a:lvl2pPr>
            <a:lvl3pPr>
              <a:defRPr sz="1800">
                <a:solidFill>
                  <a:srgbClr val="273D78"/>
                </a:solidFill>
                <a:latin typeface="+mn-lt"/>
              </a:defRPr>
            </a:lvl3pPr>
            <a:lvl4pPr>
              <a:defRPr sz="1800">
                <a:solidFill>
                  <a:srgbClr val="273D78"/>
                </a:solidFill>
                <a:latin typeface="+mn-lt"/>
              </a:defRPr>
            </a:lvl4pPr>
            <a:lvl5pPr>
              <a:defRPr sz="1800">
                <a:solidFill>
                  <a:srgbClr val="273D78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86DA-4A78-404B-8757-8CDCB6E1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 January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F8D3-3CD0-4F70-B5F1-87C9FAE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SDR @ COMSNETS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D6D6-9974-4FC7-A296-53048C8D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100-6E15-4858-9266-67948704DF7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169A8FF5-EFFA-55D8-04B9-1002D30D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74051"/>
            <a:ext cx="8897814" cy="1306341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73D7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14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86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955" y="3056649"/>
            <a:ext cx="1853532" cy="185269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1186179"/>
            <a:ext cx="4932363" cy="3779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8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78F96BD-E79D-027B-180E-EF4237EB53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2139" y="3549315"/>
            <a:ext cx="5275262" cy="385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400" b="1" kern="1200" dirty="0" smtClean="0">
                <a:solidFill>
                  <a:schemeClr val="tx1"/>
                </a:solidFill>
                <a:latin typeface="Adelle CYR Sb" panose="02000503060000020004" pitchFamily="2" charset="77"/>
                <a:ea typeface="+mn-ea"/>
                <a:cs typeface="+mn-cs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608982B-DC72-A3D5-E616-6A43918B35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42139" y="3982997"/>
            <a:ext cx="5275262" cy="385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2000" b="1" kern="1200" dirty="0" smtClean="0">
                <a:solidFill>
                  <a:schemeClr val="tx1"/>
                </a:solidFill>
                <a:latin typeface="Adelle CYR Sb" panose="02000503060000020004" pitchFamily="2" charset="77"/>
                <a:ea typeface="+mn-ea"/>
                <a:cs typeface="+mn-cs"/>
              </a:defRPr>
            </a:lvl1pPr>
          </a:lstStyle>
          <a:p>
            <a:pPr lvl="0"/>
            <a:endParaRPr lang="en-GB" dirty="0"/>
          </a:p>
        </p:txBody>
      </p:sp>
      <p:pic>
        <p:nvPicPr>
          <p:cNvPr id="3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B413C729-1B54-FC8D-AC24-76AAEA790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8129692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7465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 hasCustomPrompt="1"/>
          </p:nvPr>
        </p:nvSpPr>
        <p:spPr>
          <a:xfrm>
            <a:off x="334964" y="324000"/>
            <a:ext cx="11520000" cy="539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11104119" y="6421350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latin typeface="Rakuten Sans" panose="020B0503020203020204" pitchFamily="34" charset="0"/>
                <a:cs typeface="Rakuten Sans" panose="020B0503020203020204" pitchFamily="34" charset="0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akuten Sans" panose="020B0503020203020204" pitchFamily="34" charset="0"/>
              <a:ea typeface="メイリオ" panose="020B0604030504040204" pitchFamily="50" charset="-128"/>
              <a:cs typeface="Rakuten Sans" panose="020B0503020203020204" pitchFamily="34" charset="0"/>
              <a:sym typeface="ヒラギノ角ゴ ProN W3"/>
            </a:endParaRPr>
          </a:p>
        </p:txBody>
      </p:sp>
      <p:sp>
        <p:nvSpPr>
          <p:cNvPr id="9" name="コンテンツ プレースホルダー 2"/>
          <p:cNvSpPr>
            <a:spLocks noGrp="1"/>
          </p:cNvSpPr>
          <p:nvPr userDrawn="1">
            <p:ph sz="quarter" idx="10" hasCustomPrompt="1"/>
          </p:nvPr>
        </p:nvSpPr>
        <p:spPr>
          <a:xfrm>
            <a:off x="334965" y="1028859"/>
            <a:ext cx="11520000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00" b="0" i="0" baseline="0">
                <a:latin typeface="Rakuten Sans" panose="020B0503020203020204" pitchFamily="34" charset="0"/>
                <a:ea typeface="+mn-ea"/>
                <a:cs typeface="Rakuten Sans" panose="020B0503020203020204" pitchFamily="34" charset="0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1571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965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Page Number_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D2EAAE-CF97-5EA0-05A9-D44216E93D57}"/>
              </a:ext>
            </a:extLst>
          </p:cNvPr>
          <p:cNvCxnSpPr/>
          <p:nvPr userDrawn="1"/>
        </p:nvCxnSpPr>
        <p:spPr>
          <a:xfrm>
            <a:off x="614783" y="280669"/>
            <a:ext cx="0" cy="374209"/>
          </a:xfrm>
          <a:prstGeom prst="line">
            <a:avLst/>
          </a:prstGeom>
          <a:ln w="25400">
            <a:solidFill>
              <a:srgbClr val="00A3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B9220-06B0-1216-B453-6A95C0865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783" y="313371"/>
            <a:ext cx="4554538" cy="3088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9144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NoW</a:t>
            </a:r>
            <a:r>
              <a:rPr lang="en-US"/>
              <a:t> in ITU-T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AF9ADD-9F98-137E-64B5-09586345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07" y="1267337"/>
            <a:ext cx="9061228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0112A-836A-BE46-6382-D637764230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3255" y="1995553"/>
            <a:ext cx="9082087" cy="377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319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04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80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70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6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96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667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52714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956213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756966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756967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8E8CB3B6-58E6-BCBA-B942-6AB172DF1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8524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035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73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9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rgbClr val="FFCC0B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309400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4429452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33238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3323833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65108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187FEE67-AEB4-51A9-7B3D-EF4CBFA32B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6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0AE1E3-A55E-2EFA-327B-11B18A0F72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67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5E70E12-D0A2-AEE0-627D-446A6D0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955" y="801171"/>
            <a:ext cx="4932363" cy="318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Section title here</a:t>
            </a: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4EEF206-E96E-4532-DCBF-A769CFC74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767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C6F923A-3545-103B-7F5C-6091AFF09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4308" y="2660874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894C812-9914-F3BD-C9E6-91034DC22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308" y="3996318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FB2A00D-EF7D-1A14-BB43-FFA841BBCF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767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3DB30511-6B34-058E-0763-79F0298673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64308" y="5331761"/>
            <a:ext cx="1080000" cy="1080000"/>
          </a:xfrm>
          <a:prstGeom prst="ellipse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718C7-08A8-CDB2-CF0F-66985D6DD96E}"/>
              </a:ext>
            </a:extLst>
          </p:cNvPr>
          <p:cNvSpPr txBox="1"/>
          <p:nvPr userDrawn="1"/>
        </p:nvSpPr>
        <p:spPr>
          <a:xfrm>
            <a:off x="539955" y="2089945"/>
            <a:ext cx="320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>
                <a:latin typeface="Avenir Nxt2 W1G Heavy" panose="020B0903020202020204" pitchFamily="34" charset="0"/>
              </a:rPr>
              <a:t>Speakers</a:t>
            </a:r>
            <a:endParaRPr lang="en-US" sz="1600" dirty="0">
              <a:latin typeface="Avenir Nxt2 W1G Heavy" panose="020B0903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7C949E9-9D04-F49F-96D5-268918D96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201" y="2890698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580C9BA-D0C3-14AD-EE9A-E91D81C31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25033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5B8318E-3A78-D8E6-0DB2-D9871DAC0F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5033" y="5606232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5C3C541-631B-6226-016D-44D32D7C54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0358" y="2890699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10F597-29AD-3077-110A-E7F830D056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00358" y="4217954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C2AE149-228C-099D-9525-A12277192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00358" y="5606231"/>
            <a:ext cx="3204874" cy="6046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Adelle CYR" panose="02000503060000020004" pitchFamily="50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endParaRPr lang="en-GB" sz="2000" b="1" dirty="0">
              <a:solidFill>
                <a:schemeClr val="tx1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Picture Placeholder 12" descr="A rainbow colored background&#10;&#10;Description automatically generated">
            <a:extLst>
              <a:ext uri="{FF2B5EF4-FFF2-40B4-BE49-F238E27FC236}">
                <a16:creationId xmlns:a16="http://schemas.microsoft.com/office/drawing/2014/main" id="{5D598DCE-CF1D-3148-003A-8E29784EB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9453166" y="-16040"/>
            <a:ext cx="7452596" cy="6889328"/>
          </a:xfrm>
          <a:custGeom>
            <a:avLst/>
            <a:gdLst>
              <a:gd name="connsiteX0" fmla="*/ 8730614 w 22256112"/>
              <a:gd name="connsiteY0" fmla="*/ 0 h 20574000"/>
              <a:gd name="connsiteX1" fmla="*/ 13611224 w 22256112"/>
              <a:gd name="connsiteY1" fmla="*/ 0 h 20574000"/>
              <a:gd name="connsiteX2" fmla="*/ 22256112 w 22256112"/>
              <a:gd name="connsiteY2" fmla="*/ 20560666 h 20574000"/>
              <a:gd name="connsiteX3" fmla="*/ 19192872 w 22256112"/>
              <a:gd name="connsiteY3" fmla="*/ 20560666 h 20574000"/>
              <a:gd name="connsiteX4" fmla="*/ 12218668 w 22256112"/>
              <a:gd name="connsiteY4" fmla="*/ 20574000 h 20574000"/>
              <a:gd name="connsiteX5" fmla="*/ 12218668 w 22256112"/>
              <a:gd name="connsiteY5" fmla="*/ 15828645 h 20574000"/>
              <a:gd name="connsiteX6" fmla="*/ 14986634 w 22256112"/>
              <a:gd name="connsiteY6" fmla="*/ 15828645 h 20574000"/>
              <a:gd name="connsiteX7" fmla="*/ 11083288 w 22256112"/>
              <a:gd name="connsiteY7" fmla="*/ 5488306 h 20574000"/>
              <a:gd name="connsiteX8" fmla="*/ 7198995 w 22256112"/>
              <a:gd name="connsiteY8" fmla="*/ 15828645 h 20574000"/>
              <a:gd name="connsiteX9" fmla="*/ 10037444 w 22256112"/>
              <a:gd name="connsiteY9" fmla="*/ 15828645 h 20574000"/>
              <a:gd name="connsiteX10" fmla="*/ 10037444 w 22256112"/>
              <a:gd name="connsiteY10" fmla="*/ 20574000 h 20574000"/>
              <a:gd name="connsiteX11" fmla="*/ 4867274 w 22256112"/>
              <a:gd name="connsiteY11" fmla="*/ 20560666 h 20574000"/>
              <a:gd name="connsiteX12" fmla="*/ 0 w 22256112"/>
              <a:gd name="connsiteY12" fmla="*/ 20560666 h 205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256112" h="20574000">
                <a:moveTo>
                  <a:pt x="8730614" y="0"/>
                </a:moveTo>
                <a:lnTo>
                  <a:pt x="13611224" y="0"/>
                </a:lnTo>
                <a:lnTo>
                  <a:pt x="22256112" y="20560666"/>
                </a:lnTo>
                <a:lnTo>
                  <a:pt x="19192872" y="20560666"/>
                </a:lnTo>
                <a:lnTo>
                  <a:pt x="12218668" y="20574000"/>
                </a:lnTo>
                <a:lnTo>
                  <a:pt x="12218668" y="15828645"/>
                </a:lnTo>
                <a:lnTo>
                  <a:pt x="14986634" y="15828645"/>
                </a:lnTo>
                <a:lnTo>
                  <a:pt x="11083288" y="5488306"/>
                </a:lnTo>
                <a:lnTo>
                  <a:pt x="7198995" y="15828645"/>
                </a:lnTo>
                <a:lnTo>
                  <a:pt x="10037444" y="15828645"/>
                </a:lnTo>
                <a:lnTo>
                  <a:pt x="10037444" y="20574000"/>
                </a:lnTo>
                <a:lnTo>
                  <a:pt x="4867274" y="20560666"/>
                </a:lnTo>
                <a:lnTo>
                  <a:pt x="0" y="205606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575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5D5C-A785-AB82-5015-C241C3B8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DD21-9497-6174-14FA-8F3E2724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512A-53A4-D7C4-E152-44D098289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C4F0F-6277-4A29-A5A7-68036305AFC8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27-6A2B-26DD-616F-1E37C05A7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0573-E37E-7379-10F6-2EA8DE40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205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4010" r:id="rId2"/>
    <p:sldLayoutId id="21474840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ater fountain in front of Jet d'Eau&#10;&#10;Description automatically generated">
            <a:extLst>
              <a:ext uri="{FF2B5EF4-FFF2-40B4-BE49-F238E27FC236}">
                <a16:creationId xmlns:a16="http://schemas.microsoft.com/office/drawing/2014/main" id="{1C37D857-087D-5FCA-AF98-FDA579967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grayscl/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r="27412" b="11176"/>
          <a:stretch/>
        </p:blipFill>
        <p:spPr>
          <a:xfrm>
            <a:off x="0" y="3609"/>
            <a:ext cx="12192000" cy="68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C322B-6709-05BC-5FCD-7BF91C1C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4CE40-8B83-8715-38F0-3D6A38C3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10A0-3392-1DB9-DC30-88C2AD486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E18D4-FD8D-4897-AA65-B5ACFEC0DDE4}" type="datetimeFigureOut">
              <a:rPr lang="en-CH" smtClean="0"/>
              <a:t>9/26/24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FB34-283D-D9A9-1C7C-85852322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A9B5C-76F0-13A5-2980-4F5C884CB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BDAF6-1389-42A6-8521-8A021FCEE8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150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490D2-7519-FE94-1F7F-CA99E53E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1120-DC79-49FE-D379-D8D5B042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C21CB-41AE-63BA-2139-AC4D0EBB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6ED1A-771F-DA4A-878E-8D9D19C0B61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3EB9-F2BF-BB79-E3CF-AE6E0D95D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0FAA6-8001-7AD8-2555-9EDB29F0A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3ED3-9079-0142-8324-29CA54896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9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726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10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C9E9A-6B0D-438E-A81F-C8B07C9F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CAC16-FB1F-67A2-40B6-20A210287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1C4A-F587-9C60-1EA6-352C3A8B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8 Mar 2024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799D-64EE-6AB3-3F9F-3D65B1648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AI in NextGen and Beyond, IITD,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39E5F-18B3-6740-B519-C38EC0E2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A1B5C-C44E-44E2-8038-13DD85E48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4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rra/FGAN-Build-a-thon-2022" TargetMode="External"/><Relationship Id="rId2" Type="http://schemas.openxmlformats.org/officeDocument/2006/relationships/hyperlink" Target="https://challenge.aiforgood.itu.int/match/matchitem/68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8.png"/><Relationship Id="rId5" Type="http://schemas.openxmlformats.org/officeDocument/2006/relationships/hyperlink" Target="https://github.com/vrra/FGAN-Build-a-thon-2022/tree/main/Notebooks2022" TargetMode="External"/><Relationship Id="rId4" Type="http://schemas.openxmlformats.org/officeDocument/2006/relationships/hyperlink" Target="https://extranet.itu.int/sites/itu-t/focusgroups/an/input/FGAN-I-289-R6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2024-06-07-9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1.png"/><Relationship Id="rId5" Type="http://schemas.openxmlformats.org/officeDocument/2006/relationships/hyperlink" Target="https://www.shanghai.gov.cn/nw48081/20230508/beee19faefbf4d2192cb5ad4138014af.html" TargetMode="External"/><Relationship Id="rId4" Type="http://schemas.openxmlformats.org/officeDocument/2006/relationships/hyperlink" Target="https://aiforgood.itu.int/key-outcomes-from-ai-for-good-innovate-for-impac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.aiforgood.itu.int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iiuae/falcon-7b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huggingface.co/microsoft/phi-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hyperlink" Target="mailto:ai-readiness@itu.i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Relationship Id="rId5" Type="http://schemas.openxmlformats.org/officeDocument/2006/relationships/hyperlink" Target="https://bhartischool.iitd.ac.in/build_a_thon/index.html" TargetMode="Externa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itu.int/en/ITU-T/focusgroups/an/Pages/default.aspx" TargetMode="Externa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xtranet.itu.int/sites/itu-t/focusgroups/an/_layouts/15/WopiFrame.aspx?sourcedoc=%7bDCD9A5CA-3BC3-41F1-A556-F4AFD303472A%7d&amp;file=FGAN-O-013-R1.docx&amp;action=default" TargetMode="Externa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anet.itu.int/sites/itu-t/focusgroups/an/_layouts/15/WopiFrame.aspx?sourcedoc=%7bDCD9A5CA-3BC3-41F1-A556-F4AFD303472A%7d&amp;file=FGAN-O-013-R1.docx&amp;action=defaul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hyperlink" Target="https://www.itu.int/en/ITU-T/focusgroups/an/Documents/Architecture-AN.pdf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bhartischool.iitd.ac.in/build_a_thon/index.html" TargetMode="External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12" Type="http://schemas.openxmlformats.org/officeDocument/2006/relationships/diagramLayout" Target="../diagrams/layout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4.png"/><Relationship Id="rId11" Type="http://schemas.openxmlformats.org/officeDocument/2006/relationships/diagramData" Target="../diagrams/data5.xml"/><Relationship Id="rId5" Type="http://schemas.openxmlformats.org/officeDocument/2006/relationships/image" Target="../media/image73.svg"/><Relationship Id="rId15" Type="http://schemas.microsoft.com/office/2007/relationships/diagramDrawing" Target="../diagrams/drawing5.xml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u.int/rec/T-REC-Y.3172/en" TargetMode="External"/><Relationship Id="rId3" Type="http://schemas.openxmlformats.org/officeDocument/2006/relationships/hyperlink" Target="https://www.itu.int/en/ITU-T/focusgroups/ml5g/Pages/default.aspx" TargetMode="External"/><Relationship Id="rId7" Type="http://schemas.openxmlformats.org/officeDocument/2006/relationships/hyperlink" Target="https://aiforgood.itu.int/eventcat/ai-ml-in-5g/" TargetMode="External"/><Relationship Id="rId2" Type="http://schemas.openxmlformats.org/officeDocument/2006/relationships/hyperlink" Target="https://aiforgood.itu.int/about-ai-for-good/aiml-in-5g-challenge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itu.int/pub/S-JNL-VOL3.ISSUE2-2022" TargetMode="External"/><Relationship Id="rId5" Type="http://schemas.openxmlformats.org/officeDocument/2006/relationships/hyperlink" Target="https://www.itu.int/pub/S-JNL-VOL2.ISSUE4" TargetMode="External"/><Relationship Id="rId4" Type="http://schemas.openxmlformats.org/officeDocument/2006/relationships/hyperlink" Target="https://www.itu.int/en/ITU-T/focusgroups/an/Pages/default.aspx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aiforgood.itu.int/event/2023-tinyml-challenge-webinar" TargetMode="External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s://aiforgood.itu.int/event/ai-ml-challenge-finale-multi-modal-v2v-beam-prediction-depth-map-estimation-in-6g-and-3d-location-estimation/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challenge.aiforgood.itu.int/match/matchitem/9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17" Type="http://schemas.openxmlformats.org/officeDocument/2006/relationships/hyperlink" Target="https://aiforgood.itu.int/eventcat/ai-ml-in-5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F9153-8D1D-745A-23F9-360D95DBE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47" y="2118770"/>
            <a:ext cx="7414254" cy="2020764"/>
          </a:xfrm>
        </p:spPr>
        <p:txBody>
          <a:bodyPr lIns="91440" tIns="45720" rIns="91440" bIns="45720" anchor="t"/>
          <a:lstStyle/>
          <a:p>
            <a:r>
              <a:rPr lang="en-GB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Ways to </a:t>
            </a:r>
          </a:p>
          <a:p>
            <a:r>
              <a:rPr lang="en-GB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Participate in ITU </a:t>
            </a:r>
          </a:p>
          <a:p>
            <a:r>
              <a:rPr lang="en-GB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Activities </a:t>
            </a:r>
          </a:p>
          <a:p>
            <a:r>
              <a:rPr lang="en-GB" sz="2400" dirty="0">
                <a:latin typeface="Adelle CYR"/>
              </a:rPr>
              <a:t>26 Sep 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CC86A-C17B-6BE0-2ACD-D42FF97C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90" y="5770179"/>
            <a:ext cx="1989607" cy="11191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2D38AC6-4B94-EB47-7A17-417E234AD9BB}"/>
              </a:ext>
            </a:extLst>
          </p:cNvPr>
          <p:cNvGrpSpPr/>
          <p:nvPr/>
        </p:nvGrpSpPr>
        <p:grpSpPr>
          <a:xfrm>
            <a:off x="9931688" y="5948855"/>
            <a:ext cx="1658187" cy="827732"/>
            <a:chOff x="37010879" y="17670138"/>
            <a:chExt cx="5353126" cy="2672172"/>
          </a:xfrm>
        </p:grpSpPr>
        <p:pic>
          <p:nvPicPr>
            <p:cNvPr id="13" name="Picture 12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DAD6DDAD-5FF1-9AB1-FB19-30D58038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8834" y="17791304"/>
              <a:ext cx="2185171" cy="2185171"/>
            </a:xfrm>
            <a:prstGeom prst="rect">
              <a:avLst/>
            </a:prstGeom>
          </p:spPr>
        </p:pic>
        <p:pic>
          <p:nvPicPr>
            <p:cNvPr id="14" name="Picture 13" descr="A logo with a globe and a circle of leaves&#10;&#10;Description automatically generated">
              <a:extLst>
                <a:ext uri="{FF2B5EF4-FFF2-40B4-BE49-F238E27FC236}">
                  <a16:creationId xmlns:a16="http://schemas.microsoft.com/office/drawing/2014/main" id="{57006593-238B-3151-29EC-768932EF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0879" y="17670138"/>
              <a:ext cx="2672172" cy="2672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3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EA1512-7824-2481-DA03-9B2EA4996ADD}"/>
              </a:ext>
            </a:extLst>
          </p:cNvPr>
          <p:cNvGraphicFramePr/>
          <p:nvPr/>
        </p:nvGraphicFramePr>
        <p:xfrm>
          <a:off x="578892" y="1433237"/>
          <a:ext cx="5194109" cy="3197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011CC492-8BE2-51D5-81E1-F25A04E0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t="-1" r="1047" b="1370"/>
          <a:stretch/>
        </p:blipFill>
        <p:spPr bwMode="auto">
          <a:xfrm>
            <a:off x="5921028" y="1433237"/>
            <a:ext cx="5671663" cy="299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887B0-28DB-3875-1DE8-5E3DA007318D}"/>
              </a:ext>
            </a:extLst>
          </p:cNvPr>
          <p:cNvSpPr txBox="1"/>
          <p:nvPr/>
        </p:nvSpPr>
        <p:spPr>
          <a:xfrm>
            <a:off x="87003" y="5560899"/>
            <a:ext cx="1149937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ITU-T Y.3172, “Architectural framework for machine learning in future networks including IMT-2020”, was one of the most downloaded “fresh” ITU-T standards.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A3D72-854F-289B-9EDC-9419F7083849}"/>
              </a:ext>
            </a:extLst>
          </p:cNvPr>
          <p:cNvSpPr/>
          <p:nvPr/>
        </p:nvSpPr>
        <p:spPr>
          <a:xfrm>
            <a:off x="0" y="0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725B1BCC-6B1E-31CF-CAFB-1671B3A04A34}"/>
              </a:ext>
            </a:extLst>
          </p:cNvPr>
          <p:cNvSpPr txBox="1"/>
          <p:nvPr/>
        </p:nvSpPr>
        <p:spPr>
          <a:xfrm>
            <a:off x="3872" y="215319"/>
            <a:ext cx="1219115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Tx/>
              <a:buNone/>
              <a:tabLst/>
              <a:defRPr/>
            </a:pPr>
            <a:r>
              <a:rPr lang="en-US" sz="4000" b="1" dirty="0">
                <a:latin typeface="+mj-lt"/>
                <a:ea typeface="+mj-ea"/>
                <a:cs typeface="+mj-cs"/>
              </a:rPr>
              <a:t>Opportunity-4: Pre-standards -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FG ML5G [2018-2020]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1893C-EA08-1BF2-33C0-263C77FAA512}"/>
              </a:ext>
            </a:extLst>
          </p:cNvPr>
          <p:cNvSpPr txBox="1"/>
          <p:nvPr/>
        </p:nvSpPr>
        <p:spPr>
          <a:xfrm>
            <a:off x="-2889" y="6698211"/>
            <a:ext cx="12191152" cy="1538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2C4E9-0B29-E96D-E3A6-B27776BAF36B}"/>
              </a:ext>
            </a:extLst>
          </p:cNvPr>
          <p:cNvSpPr txBox="1"/>
          <p:nvPr/>
        </p:nvSpPr>
        <p:spPr>
          <a:xfrm rot="19558365">
            <a:off x="7916602" y="2738879"/>
            <a:ext cx="390134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ITU-T Y.3172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9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A0B20E-E5BD-073C-7478-5FB60663D053}"/>
              </a:ext>
            </a:extLst>
          </p:cNvPr>
          <p:cNvGraphicFramePr/>
          <p:nvPr/>
        </p:nvGraphicFramePr>
        <p:xfrm>
          <a:off x="578892" y="1371091"/>
          <a:ext cx="5194109" cy="3197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CF98224-DD50-D8B6-2E9B-795504354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001" y="1127065"/>
            <a:ext cx="5543030" cy="4486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5DE230-C412-B4E9-2046-A434CFFC9FD2}"/>
              </a:ext>
            </a:extLst>
          </p:cNvPr>
          <p:cNvSpPr txBox="1"/>
          <p:nvPr/>
        </p:nvSpPr>
        <p:spPr>
          <a:xfrm>
            <a:off x="100549" y="5538768"/>
            <a:ext cx="6524652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Build-a-thon PoC from FG AN has seen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participants since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658702-8E40-107F-6C0E-95A61118D5B9}"/>
              </a:ext>
            </a:extLst>
          </p:cNvPr>
          <p:cNvSpPr/>
          <p:nvPr/>
        </p:nvSpPr>
        <p:spPr>
          <a:xfrm>
            <a:off x="-3737" y="365125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FG AN frameworks [2020-2023]</a:t>
            </a:r>
            <a:endParaRPr kumimoji="0" lang="en-CH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645B4-A0A5-0E18-B4D0-92C2C6C3E75A}"/>
              </a:ext>
            </a:extLst>
          </p:cNvPr>
          <p:cNvSpPr txBox="1"/>
          <p:nvPr/>
        </p:nvSpPr>
        <p:spPr>
          <a:xfrm>
            <a:off x="-2889" y="6698211"/>
            <a:ext cx="12191152" cy="1538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5DBD4-F6A5-D261-270F-E37C4F28FF2B}"/>
              </a:ext>
            </a:extLst>
          </p:cNvPr>
          <p:cNvSpPr txBox="1"/>
          <p:nvPr/>
        </p:nvSpPr>
        <p:spPr>
          <a:xfrm rot="19558365">
            <a:off x="7916602" y="2738879"/>
            <a:ext cx="390134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ITU-T Y.3061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39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2526-4225-FDF6-914F-5DFD58F7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10" y="109337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Opportunity-5: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ITU FG AN Build-a-thon 2022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E82BC-D485-B473-E106-2CC34F824929}"/>
              </a:ext>
            </a:extLst>
          </p:cNvPr>
          <p:cNvSpPr txBox="1"/>
          <p:nvPr/>
        </p:nvSpPr>
        <p:spPr>
          <a:xfrm>
            <a:off x="6816876" y="980494"/>
            <a:ext cx="519611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hlinkClick r:id="rId2"/>
              </a:rPr>
              <a:t>https://challenge.aiforgood.itu.int/match/matchitem/68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11 teams submissions 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India, Japan, Egypt, Costa Rica, Nigeria and UAE.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 code: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https://github.com/vrra/FGAN-Build-a-thon-2022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All reports are available from: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hlinkClick r:id="rId4"/>
              </a:rPr>
              <a:t>https://extranet.itu.int/sites/itu-t/focusgroups/an/input/FGAN-I-289-R6.docx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99F70-C772-7799-EDF0-B5C599ED8B05}"/>
              </a:ext>
            </a:extLst>
          </p:cNvPr>
          <p:cNvSpPr txBox="1"/>
          <p:nvPr/>
        </p:nvSpPr>
        <p:spPr>
          <a:xfrm>
            <a:off x="-25062" y="1372430"/>
            <a:ext cx="670844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ITU Reference code used Neo4j Aura DB and Google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colab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actors in ITU use cases were represented as nodes and the neo4j relationships captured the use case interactions.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 40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ITU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use cases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 300+ nodes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 500+ relationships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were provided.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 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was provided with helper classes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5270E57-29B6-DF45-FD71-581034519559}"/>
              </a:ext>
            </a:extLst>
          </p:cNvPr>
          <p:cNvSpPr/>
          <p:nvPr/>
        </p:nvSpPr>
        <p:spPr>
          <a:xfrm>
            <a:off x="154013" y="5312289"/>
            <a:ext cx="7386129" cy="674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F8387-32DC-D213-51AD-7196D0237898}"/>
              </a:ext>
            </a:extLst>
          </p:cNvPr>
          <p:cNvSpPr txBox="1"/>
          <p:nvPr/>
        </p:nvSpPr>
        <p:spPr>
          <a:xfrm>
            <a:off x="134688" y="5439645"/>
            <a:ext cx="1074951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May 1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B68A9-3BF1-D131-BCD5-9B650E71CC1C}"/>
              </a:ext>
            </a:extLst>
          </p:cNvPr>
          <p:cNvSpPr txBox="1"/>
          <p:nvPr/>
        </p:nvSpPr>
        <p:spPr>
          <a:xfrm>
            <a:off x="1603551" y="5439645"/>
            <a:ext cx="903479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June 3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FD98B-8D45-A6A2-27EB-1DED837F9DB3}"/>
              </a:ext>
            </a:extLst>
          </p:cNvPr>
          <p:cNvSpPr txBox="1"/>
          <p:nvPr/>
        </p:nvSpPr>
        <p:spPr>
          <a:xfrm>
            <a:off x="3157298" y="5449327"/>
            <a:ext cx="128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Oct 2022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25B99-D9FE-66F0-A3C7-50B0F0FD31A7}"/>
              </a:ext>
            </a:extLst>
          </p:cNvPr>
          <p:cNvSpPr txBox="1"/>
          <p:nvPr/>
        </p:nvSpPr>
        <p:spPr>
          <a:xfrm>
            <a:off x="6084596" y="5456027"/>
            <a:ext cx="1286184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 Dec 2022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40AEC-E1F9-0ED5-DE70-186F3FC89339}"/>
              </a:ext>
            </a:extLst>
          </p:cNvPr>
          <p:cNvSpPr txBox="1"/>
          <p:nvPr/>
        </p:nvSpPr>
        <p:spPr>
          <a:xfrm>
            <a:off x="0" y="4831323"/>
            <a:ext cx="160626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Registration opens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4AAFF-76FF-68DA-D147-5A03799B788F}"/>
              </a:ext>
            </a:extLst>
          </p:cNvPr>
          <p:cNvSpPr txBox="1"/>
          <p:nvPr/>
        </p:nvSpPr>
        <p:spPr>
          <a:xfrm>
            <a:off x="1560934" y="5837331"/>
            <a:ext cx="1484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kickoff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workshop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F18D2-232B-281F-48A7-BC1417AFFF70}"/>
              </a:ext>
            </a:extLst>
          </p:cNvPr>
          <p:cNvSpPr txBox="1"/>
          <p:nvPr/>
        </p:nvSpPr>
        <p:spPr>
          <a:xfrm>
            <a:off x="3157298" y="4870674"/>
            <a:ext cx="171199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Registration closes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E4395-F113-A3F3-7F11-F7A3F9815020}"/>
              </a:ext>
            </a:extLst>
          </p:cNvPr>
          <p:cNvSpPr txBox="1"/>
          <p:nvPr/>
        </p:nvSpPr>
        <p:spPr>
          <a:xfrm>
            <a:off x="4559317" y="5858566"/>
            <a:ext cx="1807656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Judging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demo 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02C51-9E1A-C30F-023E-85180D1CCA5C}"/>
              </a:ext>
            </a:extLst>
          </p:cNvPr>
          <p:cNvSpPr txBox="1"/>
          <p:nvPr/>
        </p:nvSpPr>
        <p:spPr>
          <a:xfrm>
            <a:off x="6115792" y="4514186"/>
            <a:ext cx="1340316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Grand Challenge Finale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FC3D0-DEF6-FE9D-0103-AFD0310AF147}"/>
              </a:ext>
            </a:extLst>
          </p:cNvPr>
          <p:cNvSpPr txBox="1"/>
          <p:nvPr/>
        </p:nvSpPr>
        <p:spPr>
          <a:xfrm>
            <a:off x="4636545" y="5449327"/>
            <a:ext cx="128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 2022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EBFFD4-81EC-8F35-92EC-092F90076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209" y="4203133"/>
            <a:ext cx="3615227" cy="26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1FE14F-30BA-C4A0-BA20-E724F20F9B79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C0B6D-72B7-7C94-C06B-5A9D956AAB60}"/>
              </a:ext>
            </a:extLst>
          </p:cNvPr>
          <p:cNvSpPr txBox="1"/>
          <p:nvPr/>
        </p:nvSpPr>
        <p:spPr>
          <a:xfrm>
            <a:off x="775855" y="0"/>
            <a:ext cx="9587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atin typeface="+mj-lt"/>
                <a:ea typeface="+mj-ea"/>
                <a:cs typeface="+mj-cs"/>
              </a:rPr>
              <a:t>Opportunity-6: ITU AI/ML Student Mentoring</a:t>
            </a:r>
            <a:endParaRPr lang="en-CH" sz="3200" dirty="0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3CC1801A-C7BC-7ACD-274D-FCECB6D4BEF1}"/>
              </a:ext>
            </a:extLst>
          </p:cNvPr>
          <p:cNvGraphicFramePr/>
          <p:nvPr/>
        </p:nvGraphicFramePr>
        <p:xfrm>
          <a:off x="-530815" y="561577"/>
          <a:ext cx="7219666" cy="5678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FFD29D-06BC-DBF3-CC57-97B00349133D}"/>
              </a:ext>
            </a:extLst>
          </p:cNvPr>
          <p:cNvSpPr txBox="1"/>
          <p:nvPr/>
        </p:nvSpPr>
        <p:spPr>
          <a:xfrm>
            <a:off x="171084" y="769441"/>
            <a:ext cx="10474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FG-ML5G-O-026</a:t>
            </a:r>
          </a:p>
          <a:p>
            <a:r>
              <a:rPr lang="en-GB" sz="1800" dirty="0">
                <a:effectLst/>
              </a:rPr>
              <a:t>LS/o on How to engage students in ITU’s work? Lessons learnt from FG ML5G </a:t>
            </a:r>
          </a:p>
          <a:p>
            <a:r>
              <a:rPr lang="en-GB" sz="1800" dirty="0">
                <a:effectLst/>
              </a:rPr>
              <a:t>(Focus Group on Machine Learning in future networks including IMT-2020) [ to all ITU-T SGs and ITU-T FGs]</a:t>
            </a:r>
          </a:p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Launched on 14 January 2020</a:t>
            </a:r>
            <a:r>
              <a:rPr lang="en-IN" dirty="0">
                <a:effectLst/>
              </a:rPr>
              <a:t> </a:t>
            </a:r>
            <a:r>
              <a:rPr lang="en-GB" dirty="0"/>
              <a:t>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Slawomir Stanczak, </a:t>
            </a:r>
            <a:r>
              <a:rPr lang="en-US" sz="1800" dirty="0">
                <a:effectLst/>
                <a:latin typeface="Liberation Serif"/>
                <a:ea typeface="Liberation Serif"/>
                <a:cs typeface="Liberation Serif"/>
              </a:rPr>
              <a:t>Fraunhofer HHI, Germany</a:t>
            </a:r>
            <a:endParaRPr lang="en-IN" sz="1800" dirty="0">
              <a:latin typeface="Liberation Serif"/>
              <a:ea typeface="Liberation Serif"/>
              <a:cs typeface="Liberation Serif"/>
            </a:endParaRPr>
          </a:p>
          <a:p>
            <a:r>
              <a:rPr lang="en-IN" dirty="0">
                <a:solidFill>
                  <a:srgbClr val="00000A"/>
                </a:solidFill>
                <a:effectLst/>
                <a:latin typeface="Liberation Serif"/>
                <a:ea typeface="Liberation Serif"/>
                <a:cs typeface="Liberation Serif"/>
              </a:rPr>
              <a:t>Chair</a:t>
            </a:r>
            <a:r>
              <a:rPr lang="en-IN" dirty="0">
                <a:solidFill>
                  <a:srgbClr val="00000A"/>
                </a:solidFill>
                <a:latin typeface="Liberation Serif"/>
                <a:ea typeface="Liberation Serif"/>
                <a:cs typeface="Liberation Serif"/>
              </a:rPr>
              <a:t>, ITU FG ML5G.</a:t>
            </a:r>
            <a:endParaRPr lang="en-IN" sz="1800" dirty="0">
              <a:solidFill>
                <a:srgbClr val="00000A"/>
              </a:solidFill>
              <a:effectLst/>
              <a:latin typeface="Liberation Serif"/>
              <a:ea typeface="Liberation Serif"/>
              <a:cs typeface="Liberation Serif"/>
            </a:endParaRPr>
          </a:p>
          <a:p>
            <a:r>
              <a:rPr lang="en-IN" dirty="0">
                <a:effectLst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C887B-2019-2F35-7BE1-5FE12A4EF431}"/>
              </a:ext>
            </a:extLst>
          </p:cNvPr>
          <p:cNvSpPr txBox="1"/>
          <p:nvPr/>
        </p:nvSpPr>
        <p:spPr>
          <a:xfrm>
            <a:off x="1042039" y="3732894"/>
            <a:ext cx="164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2020-2024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527F8-58B0-5AA5-BCBC-F0B586B5C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272" y="2590284"/>
            <a:ext cx="5265125" cy="2476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1AEF59-1C4B-04A6-A14F-B94F8D1963A4}"/>
              </a:ext>
            </a:extLst>
          </p:cNvPr>
          <p:cNvSpPr txBox="1"/>
          <p:nvPr/>
        </p:nvSpPr>
        <p:spPr>
          <a:xfrm>
            <a:off x="6640272" y="5165680"/>
            <a:ext cx="5265125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Innovate for Impact Workshop: AI for Good Scholars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118 scholar applications, 35 countries spanning Asia, Africa, Europe, Latin America, and North America</a:t>
            </a:r>
            <a:endParaRPr lang="en-GB"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1CFC2-2DE4-59F9-8A82-10E282318D46}"/>
              </a:ext>
            </a:extLst>
          </p:cNvPr>
          <p:cNvSpPr txBox="1"/>
          <p:nvPr/>
        </p:nvSpPr>
        <p:spPr>
          <a:xfrm>
            <a:off x="6562098" y="4420245"/>
            <a:ext cx="542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Mr</a:t>
            </a:r>
            <a:r>
              <a:rPr lang="en-US" dirty="0">
                <a:highlight>
                  <a:srgbClr val="FFFF00"/>
                </a:highlight>
              </a:rPr>
              <a:t> Prudhvi from SRM AP, India is one of the AI for Good Scholar for 2024.</a:t>
            </a:r>
          </a:p>
        </p:txBody>
      </p:sp>
    </p:spTree>
    <p:extLst>
      <p:ext uri="{BB962C8B-B14F-4D97-AF65-F5344CB8AC3E}">
        <p14:creationId xmlns:p14="http://schemas.microsoft.com/office/powerpoint/2010/main" val="419384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7C4E0-C5EB-3FA4-7774-966D955F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122" y="3930438"/>
            <a:ext cx="6240122" cy="295365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E0B762-9FF0-BA10-CB7B-067581269057}"/>
              </a:ext>
            </a:extLst>
          </p:cNvPr>
          <p:cNvSpPr/>
          <p:nvPr/>
        </p:nvSpPr>
        <p:spPr>
          <a:xfrm>
            <a:off x="420914" y="4952261"/>
            <a:ext cx="5415679" cy="8128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B2788-86A0-B1E4-F988-6279B7D46D37}"/>
              </a:ext>
            </a:extLst>
          </p:cNvPr>
          <p:cNvSpPr txBox="1"/>
          <p:nvPr/>
        </p:nvSpPr>
        <p:spPr>
          <a:xfrm>
            <a:off x="6776321" y="4626821"/>
            <a:ext cx="4994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https://www.jiqizhixin.com/articles/2024-06-07-9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9570B-3502-5562-297F-0F01F188B2AF}"/>
              </a:ext>
            </a:extLst>
          </p:cNvPr>
          <p:cNvSpPr txBox="1"/>
          <p:nvPr/>
        </p:nvSpPr>
        <p:spPr>
          <a:xfrm>
            <a:off x="6776321" y="5232180"/>
            <a:ext cx="4994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https://aiforgood.itu.int/key-outcomes-from-ai-for-good-innovate-for-impact/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54252-00AB-A059-A2F0-20614C639DF7}"/>
              </a:ext>
            </a:extLst>
          </p:cNvPr>
          <p:cNvSpPr txBox="1"/>
          <p:nvPr/>
        </p:nvSpPr>
        <p:spPr>
          <a:xfrm>
            <a:off x="353963" y="310384"/>
            <a:ext cx="110252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Avenir Normal" panose="02000503020000020003" pitchFamily="2" charset="0"/>
              </a:rPr>
              <a:t>Key Outcomes from AI for Good Innovate for Impact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2BF1C-296E-63B7-96D7-5A14C04E7DBA}"/>
              </a:ext>
            </a:extLst>
          </p:cNvPr>
          <p:cNvSpPr txBox="1"/>
          <p:nvPr/>
        </p:nvSpPr>
        <p:spPr>
          <a:xfrm>
            <a:off x="504370" y="5557173"/>
            <a:ext cx="4994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Tata </a:t>
            </a:r>
            <a:r>
              <a:rPr lang="en-US" sz="1400" kern="100" dirty="0" err="1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Elxsi</a:t>
            </a:r>
            <a:r>
              <a:rPr lang="en-US" sz="1400" kern="100" dirty="0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 use case in </a:t>
            </a:r>
            <a:r>
              <a:rPr lang="en-US" sz="1400" kern="100" dirty="0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  <a:hlinkClick r:id="rId5"/>
              </a:rPr>
              <a:t>SAIL</a:t>
            </a:r>
            <a:r>
              <a:rPr lang="en-US" sz="1400" kern="100" dirty="0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 (Super AI Leader) award in Shanghai </a:t>
            </a:r>
          </a:p>
          <a:p>
            <a:r>
              <a:rPr lang="en-IN" sz="1400" kern="100" dirty="0">
                <a:highlight>
                  <a:srgbClr val="FFFF0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the first Indian company to be nominated</a:t>
            </a:r>
            <a:r>
              <a:rPr lang="en-IN" sz="1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E29574-4E7A-B211-9006-C3A7B6D8B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785" y="777607"/>
            <a:ext cx="8263586" cy="38133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85E1C3-AE5E-527B-1CB1-EE9B2C19D7FF}"/>
              </a:ext>
            </a:extLst>
          </p:cNvPr>
          <p:cNvSpPr txBox="1"/>
          <p:nvPr/>
        </p:nvSpPr>
        <p:spPr>
          <a:xfrm>
            <a:off x="420914" y="1401290"/>
            <a:ext cx="23608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Avenir Normal" panose="02000503020000020003" pitchFamily="2" charset="0"/>
              </a:rPr>
              <a:t>AI for Good Innovate for Impact event held during the World Artificial Intelligence Conference (WAIC) in Shanghai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E22E-4675-ACDB-014B-4892471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19" y="364601"/>
            <a:ext cx="6922008" cy="123901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  <a:sym typeface="Calibri"/>
              </a:rPr>
              <a:t>Opportunity-7: Open datasets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90309E-D325-EFD4-83ED-89356829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63" y="1361842"/>
            <a:ext cx="6922008" cy="52261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154F3-9B05-FA45-975B-2A741667AD0C}"/>
              </a:ext>
            </a:extLst>
          </p:cNvPr>
          <p:cNvSpPr txBox="1"/>
          <p:nvPr/>
        </p:nvSpPr>
        <p:spPr>
          <a:xfrm>
            <a:off x="227929" y="5209621"/>
            <a:ext cx="4098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hlinkClick r:id="rId3"/>
              </a:rPr>
              <a:t>https://challenge.aiforgood.itu.int</a:t>
            </a:r>
            <a:endParaRPr lang="en-US" sz="1800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  <a:hlinkClick r:id="" action="ppaction://noaction"/>
            </a:endParaRPr>
          </a:p>
          <a:p>
            <a:r>
              <a:rPr lang="en-US" dirty="0">
                <a:highlight>
                  <a:srgbClr val="FFFF00"/>
                </a:highlight>
                <a:hlinkClick r:id="" action="ppaction://noaction"/>
              </a:rPr>
              <a:t>https://www.youtube.com/watch?v=zSetefnu3y8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0CADF6-2FD2-01E2-7CB9-4A639A7A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9446"/>
            <a:ext cx="4685297" cy="34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7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E22E-4675-ACDB-014B-4892471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19" y="364601"/>
            <a:ext cx="6922008" cy="123901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  <a:sym typeface="Calibri"/>
              </a:rPr>
              <a:t>Open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29A5B-FAC8-10B3-94B5-9D33F8F0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2" y="2016057"/>
            <a:ext cx="6641425" cy="2211521"/>
          </a:xfrm>
          <a:prstGeom prst="rect">
            <a:avLst/>
          </a:prstGeom>
        </p:spPr>
      </p:pic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3FAB3F3B-5A58-52A0-BBA6-0B7BF5390786}"/>
              </a:ext>
            </a:extLst>
          </p:cNvPr>
          <p:cNvSpPr/>
          <p:nvPr/>
        </p:nvSpPr>
        <p:spPr>
          <a:xfrm rot="16200000">
            <a:off x="1993015" y="1330510"/>
            <a:ext cx="1350477" cy="4735541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0A95E-A609-62AC-70AD-3BB08C9EBAE2}"/>
              </a:ext>
            </a:extLst>
          </p:cNvPr>
          <p:cNvSpPr txBox="1"/>
          <p:nvPr/>
        </p:nvSpPr>
        <p:spPr>
          <a:xfrm>
            <a:off x="7424381" y="219081"/>
            <a:ext cx="446713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1F0F4F"/>
                </a:solidFill>
                <a:effectLst/>
                <a:highlight>
                  <a:srgbClr val="FFFF00"/>
                </a:highlight>
                <a:latin typeface="IBM Plex Sans" panose="020B0503050203000203" pitchFamily="34" charset="0"/>
              </a:rPr>
              <a:t>Specialize Falcon 7.5B on telecom knowledge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: In this task, the participants will download Falcon 7.5B model [3] (</a:t>
            </a:r>
            <a:r>
              <a:rPr lang="en-IN" b="0" i="0" u="none" strike="noStrike" dirty="0">
                <a:solidFill>
                  <a:srgbClr val="5127CE"/>
                </a:solidFill>
                <a:effectLst/>
                <a:latin typeface="IBM Plex Sans" panose="020B0503050203000203" pitchFamily="34" charset="0"/>
                <a:hlinkClick r:id="rId3"/>
              </a:rPr>
              <a:t>https://huggingface.co/tiiuae/falcon-7b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), and improve such model on their local computing facilities. </a:t>
            </a: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1F0F4F"/>
              </a:solidFill>
              <a:latin typeface="IBM Plex Sans" panose="020B050305020300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The participants will be required to enhance the accuracy of the baseline model when answering to the multiple-choice questions included in the </a:t>
            </a:r>
            <a:r>
              <a:rPr lang="en-IN" b="0" i="0" u="none" strike="noStrike" dirty="0" err="1">
                <a:solidFill>
                  <a:srgbClr val="1F0F4F"/>
                </a:solidFill>
                <a:effectLst/>
                <a:highlight>
                  <a:srgbClr val="FFFF00"/>
                </a:highlight>
                <a:latin typeface="IBM Plex Sans" panose="020B0503050203000203" pitchFamily="34" charset="0"/>
              </a:rPr>
              <a:t>TeleQnA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highlight>
                  <a:srgbClr val="FFFF00"/>
                </a:highlight>
                <a:latin typeface="IBM Plex Sans" panose="020B0503050203000203" pitchFamily="34" charset="0"/>
              </a:rPr>
              <a:t> dataset 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by developing novel solutions or combining existing methods such as Retrieval Augmented Generation (RAG) and prompt engineering.</a:t>
            </a:r>
          </a:p>
          <a:p>
            <a:pPr algn="l"/>
            <a:endParaRPr lang="en-IN" b="0" i="0" u="none" strike="noStrike" dirty="0">
              <a:solidFill>
                <a:srgbClr val="1F0F4F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1F0F4F"/>
                </a:solidFill>
                <a:effectLst/>
                <a:highlight>
                  <a:srgbClr val="FFFF00"/>
                </a:highlight>
                <a:latin typeface="IBM Plex Sans" panose="020B0503050203000203" pitchFamily="34" charset="0"/>
              </a:rPr>
              <a:t>Specialize Phi-2 on telecom knowledge: In this task, the participants will download Phi-2 [4] 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en-IN" b="0" i="0" u="none" strike="noStrike" dirty="0">
                <a:solidFill>
                  <a:srgbClr val="5127CE"/>
                </a:solidFill>
                <a:effectLst/>
                <a:latin typeface="IBM Plex Sans" panose="020B0503050203000203" pitchFamily="34" charset="0"/>
                <a:hlinkClick r:id="rId4"/>
              </a:rPr>
              <a:t>https://huggingface.co/microsoft/phi-2</a:t>
            </a:r>
            <a:r>
              <a:rPr lang="en-IN" b="0" i="0" u="none" strike="noStrike" dirty="0">
                <a:solidFill>
                  <a:srgbClr val="1F0F4F"/>
                </a:solidFill>
                <a:effectLst/>
                <a:latin typeface="IBM Plex Sans" panose="020B0503050203000203" pitchFamily="34" charset="0"/>
              </a:rPr>
              <a:t>), and improve such model on their local computing facilities. </a:t>
            </a:r>
          </a:p>
        </p:txBody>
      </p:sp>
    </p:spTree>
    <p:extLst>
      <p:ext uri="{BB962C8B-B14F-4D97-AF65-F5344CB8AC3E}">
        <p14:creationId xmlns:p14="http://schemas.microsoft.com/office/powerpoint/2010/main" val="57556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3A3D72-854F-289B-9EDC-9419F7083849}"/>
              </a:ext>
            </a:extLst>
          </p:cNvPr>
          <p:cNvSpPr/>
          <p:nvPr/>
        </p:nvSpPr>
        <p:spPr>
          <a:xfrm>
            <a:off x="0" y="28036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725B1BCC-6B1E-31CF-CAFB-1671B3A04A34}"/>
              </a:ext>
            </a:extLst>
          </p:cNvPr>
          <p:cNvSpPr txBox="1"/>
          <p:nvPr/>
        </p:nvSpPr>
        <p:spPr>
          <a:xfrm>
            <a:off x="87002" y="215319"/>
            <a:ext cx="116637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Opportunity-8: Data pipeline</a:t>
            </a:r>
            <a:endParaRPr lang="en-GB"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ACC3D7-6203-57CF-1006-396573794911}"/>
              </a:ext>
            </a:extLst>
          </p:cNvPr>
          <p:cNvSpPr/>
          <p:nvPr/>
        </p:nvSpPr>
        <p:spPr>
          <a:xfrm>
            <a:off x="714250" y="1797462"/>
            <a:ext cx="2456372" cy="74504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 cases for SDGs in AI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3B2962-C02C-AA91-24CB-9EC867F5A737}"/>
              </a:ext>
            </a:extLst>
          </p:cNvPr>
          <p:cNvSpPr/>
          <p:nvPr/>
        </p:nvSpPr>
        <p:spPr>
          <a:xfrm>
            <a:off x="723497" y="2656802"/>
            <a:ext cx="2456372" cy="74504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C9CDD-16D9-1617-AA4C-EADFD80DDBA2}"/>
              </a:ext>
            </a:extLst>
          </p:cNvPr>
          <p:cNvSpPr/>
          <p:nvPr/>
        </p:nvSpPr>
        <p:spPr>
          <a:xfrm>
            <a:off x="714251" y="3625799"/>
            <a:ext cx="2456372" cy="74504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758DC43-1360-2672-2C2D-6DECAC89C7E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3170622" y="2169987"/>
            <a:ext cx="1440305" cy="410967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01AED9A-FC0C-F1C7-EC91-ED8D17AF7AD1}"/>
              </a:ext>
            </a:extLst>
          </p:cNvPr>
          <p:cNvCxnSpPr>
            <a:cxnSpLocks/>
            <a:stCxn id="12" idx="6"/>
            <a:endCxn id="6" idx="3"/>
          </p:cNvCxnSpPr>
          <p:nvPr/>
        </p:nvCxnSpPr>
        <p:spPr>
          <a:xfrm flipV="1">
            <a:off x="3170623" y="3477700"/>
            <a:ext cx="1440304" cy="520624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1C77E66-D347-7C8D-D0CD-30E5B348F1FA}"/>
              </a:ext>
            </a:extLst>
          </p:cNvPr>
          <p:cNvSpPr/>
          <p:nvPr/>
        </p:nvSpPr>
        <p:spPr>
          <a:xfrm>
            <a:off x="6510932" y="1059061"/>
            <a:ext cx="2019978" cy="73840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Marketplace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83E54F-4584-10B2-4759-60407290D71B}"/>
              </a:ext>
            </a:extLst>
          </p:cNvPr>
          <p:cNvSpPr/>
          <p:nvPr/>
        </p:nvSpPr>
        <p:spPr>
          <a:xfrm rot="5400000">
            <a:off x="3384810" y="2297772"/>
            <a:ext cx="2388450" cy="13279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ustomer review with solid fill">
            <a:extLst>
              <a:ext uri="{FF2B5EF4-FFF2-40B4-BE49-F238E27FC236}">
                <a16:creationId xmlns:a16="http://schemas.microsoft.com/office/drawing/2014/main" id="{72593F91-05CC-FD0F-7E9E-176917857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746" y="4922149"/>
            <a:ext cx="914400" cy="914400"/>
          </a:xfrm>
          <a:prstGeom prst="rect">
            <a:avLst/>
          </a:prstGeom>
        </p:spPr>
      </p:pic>
      <p:pic>
        <p:nvPicPr>
          <p:cNvPr id="28" name="Graphic 27" descr="Customer review with solid fill">
            <a:extLst>
              <a:ext uri="{FF2B5EF4-FFF2-40B4-BE49-F238E27FC236}">
                <a16:creationId xmlns:a16="http://schemas.microsoft.com/office/drawing/2014/main" id="{42D91E92-417F-F484-496A-9CEE4C3B4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8263" y="4922149"/>
            <a:ext cx="914400" cy="914400"/>
          </a:xfrm>
          <a:prstGeom prst="rect">
            <a:avLst/>
          </a:prstGeom>
        </p:spPr>
      </p:pic>
      <p:pic>
        <p:nvPicPr>
          <p:cNvPr id="29" name="Graphic 28" descr="Customer review with solid fill">
            <a:extLst>
              <a:ext uri="{FF2B5EF4-FFF2-40B4-BE49-F238E27FC236}">
                <a16:creationId xmlns:a16="http://schemas.microsoft.com/office/drawing/2014/main" id="{2D28F37B-9429-E9DC-5C2C-2BE262D23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9278" y="4922149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FEA65E-F2D4-1919-7D71-487D8CA52A46}"/>
              </a:ext>
            </a:extLst>
          </p:cNvPr>
          <p:cNvSpPr txBox="1"/>
          <p:nvPr/>
        </p:nvSpPr>
        <p:spPr>
          <a:xfrm>
            <a:off x="2788559" y="5777678"/>
            <a:ext cx="3644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Expert annotators, reviewers, Technical Advisory Committee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A539BF-83CA-4767-BD5A-147384BB53DA}"/>
              </a:ext>
            </a:extLst>
          </p:cNvPr>
          <p:cNvSpPr txBox="1"/>
          <p:nvPr/>
        </p:nvSpPr>
        <p:spPr>
          <a:xfrm>
            <a:off x="7833851" y="5619925"/>
            <a:ext cx="4358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Gold-Standard data,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Baselined and maintained,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Open and shared,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Key to future standards and opensource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F835FD63-0757-C53D-3E99-C7173FA409F0}"/>
              </a:ext>
            </a:extLst>
          </p:cNvPr>
          <p:cNvSpPr/>
          <p:nvPr/>
        </p:nvSpPr>
        <p:spPr>
          <a:xfrm>
            <a:off x="4126431" y="2580954"/>
            <a:ext cx="968991" cy="896746"/>
          </a:xfrm>
          <a:prstGeom prst="can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ITU Cloud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BD2C384-38E2-150C-FB88-A5597DD9C030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3620960" y="4091387"/>
            <a:ext cx="658748" cy="1002776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6CC8039-1236-D172-3854-FE67CA107183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4930127" y="4085797"/>
            <a:ext cx="636271" cy="1036433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1485AC-49CA-1709-F165-7F02868C5021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595463" y="4370848"/>
            <a:ext cx="15463" cy="55130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AB4304-3078-AAC9-D972-DFB6322A1C97}"/>
              </a:ext>
            </a:extLst>
          </p:cNvPr>
          <p:cNvCxnSpPr>
            <a:cxnSpLocks/>
            <a:stCxn id="6" idx="2"/>
            <a:endCxn id="11" idx="6"/>
          </p:cNvCxnSpPr>
          <p:nvPr/>
        </p:nvCxnSpPr>
        <p:spPr>
          <a:xfrm flipH="1">
            <a:off x="3179869" y="3029327"/>
            <a:ext cx="946562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C0CB7E5-8E0A-6787-4CAB-E169CC5B8C2D}"/>
              </a:ext>
            </a:extLst>
          </p:cNvPr>
          <p:cNvSpPr txBox="1"/>
          <p:nvPr/>
        </p:nvSpPr>
        <p:spPr>
          <a:xfrm rot="16200000">
            <a:off x="-1131590" y="2714574"/>
            <a:ext cx="314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ITU members and partners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6FAD8E6-5BD3-4295-AC70-6195A963767E}"/>
              </a:ext>
            </a:extLst>
          </p:cNvPr>
          <p:cNvCxnSpPr>
            <a:cxnSpLocks/>
            <a:stCxn id="25" idx="1"/>
            <a:endCxn id="16" idx="2"/>
          </p:cNvCxnSpPr>
          <p:nvPr/>
        </p:nvCxnSpPr>
        <p:spPr>
          <a:xfrm flipV="1">
            <a:off x="5048526" y="1428262"/>
            <a:ext cx="1462406" cy="68902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279407A-EAB2-A1BD-B038-BB83975C91BE}"/>
              </a:ext>
            </a:extLst>
          </p:cNvPr>
          <p:cNvSpPr/>
          <p:nvPr/>
        </p:nvSpPr>
        <p:spPr>
          <a:xfrm>
            <a:off x="6570746" y="2423851"/>
            <a:ext cx="1960164" cy="73840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Pre-standard analysis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964980D-C61F-40FB-91FC-A1D22DCC9FED}"/>
              </a:ext>
            </a:extLst>
          </p:cNvPr>
          <p:cNvCxnSpPr>
            <a:cxnSpLocks/>
            <a:stCxn id="25" idx="0"/>
            <a:endCxn id="54" idx="2"/>
          </p:cNvCxnSpPr>
          <p:nvPr/>
        </p:nvCxnSpPr>
        <p:spPr>
          <a:xfrm flipV="1">
            <a:off x="5242995" y="2793052"/>
            <a:ext cx="1327751" cy="16868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B796998-8C00-3D0E-9C40-CC817C57739B}"/>
              </a:ext>
            </a:extLst>
          </p:cNvPr>
          <p:cNvSpPr/>
          <p:nvPr/>
        </p:nvSpPr>
        <p:spPr>
          <a:xfrm>
            <a:off x="6570747" y="3719799"/>
            <a:ext cx="1960163" cy="73840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Sandbox Validation reports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33F7C1E-1893-F604-809F-0571FA76CAF2}"/>
              </a:ext>
            </a:extLst>
          </p:cNvPr>
          <p:cNvCxnSpPr>
            <a:cxnSpLocks/>
            <a:stCxn id="25" idx="7"/>
            <a:endCxn id="58" idx="2"/>
          </p:cNvCxnSpPr>
          <p:nvPr/>
        </p:nvCxnSpPr>
        <p:spPr>
          <a:xfrm>
            <a:off x="5048526" y="3806177"/>
            <a:ext cx="1522221" cy="282823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05999A-BBAD-11EA-4C54-CA5B25E87E87}"/>
              </a:ext>
            </a:extLst>
          </p:cNvPr>
          <p:cNvSpPr txBox="1"/>
          <p:nvPr/>
        </p:nvSpPr>
        <p:spPr>
          <a:xfrm>
            <a:off x="9043832" y="1643560"/>
            <a:ext cx="314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ITU calls for partners to join the efforts to make India as AI ready.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D1325-13E2-B958-83BA-C55D046B3870}"/>
              </a:ext>
            </a:extLst>
          </p:cNvPr>
          <p:cNvSpPr txBox="1"/>
          <p:nvPr/>
        </p:nvSpPr>
        <p:spPr>
          <a:xfrm>
            <a:off x="8933571" y="4880011"/>
            <a:ext cx="399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  <a:hlinkClick r:id="rId4"/>
              </a:rPr>
              <a:t>ai-readiness@itu.int</a:t>
            </a:r>
            <a:r>
              <a:rPr lang="en-US" sz="2800" b="1" dirty="0">
                <a:highlight>
                  <a:srgbClr val="FFFF00"/>
                </a:highlight>
              </a:rPr>
              <a:t>   </a:t>
            </a:r>
          </a:p>
        </p:txBody>
      </p:sp>
      <p:pic>
        <p:nvPicPr>
          <p:cNvPr id="4" name="Graphic 3" descr="Email outline">
            <a:extLst>
              <a:ext uri="{FF2B5EF4-FFF2-40B4-BE49-F238E27FC236}">
                <a16:creationId xmlns:a16="http://schemas.microsoft.com/office/drawing/2014/main" id="{E00B7B20-1C6C-98EE-02DE-05F103A10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8239" y="4488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39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EFA-24D1-5332-124D-F918F44C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581" y="196422"/>
            <a:ext cx="9261987" cy="93505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Testbeds </a:t>
            </a: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  <a:sym typeface="Calibri"/>
              </a:rPr>
              <a:t>are more important than real networks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A1ED-2BE7-C4A3-2575-7E4AF7BB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63" y="1301988"/>
            <a:ext cx="5408335" cy="3516536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MEC Test Bed </a:t>
            </a:r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integrated with 5G Core conforming ETSI standards </a:t>
            </a:r>
          </a:p>
          <a:p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Time series </a:t>
            </a:r>
            <a:r>
              <a:rPr lang="en-GB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Labeled</a:t>
            </a:r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GB" sz="2400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Datasets</a:t>
            </a:r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 were provided</a:t>
            </a:r>
          </a:p>
          <a:p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tested on the Test-Bed with actual hardware (</a:t>
            </a:r>
            <a:r>
              <a:rPr lang="en-GB" sz="2400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Allegro Hand and Haptic glove</a:t>
            </a:r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</a:p>
          <a:p>
            <a:r>
              <a:rPr lang="en-GB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APIs for the test bed to integrate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A877-E1F5-43B0-D6D7-06AB34ADA583}"/>
              </a:ext>
            </a:extLst>
          </p:cNvPr>
          <p:cNvSpPr txBox="1"/>
          <p:nvPr/>
        </p:nvSpPr>
        <p:spPr>
          <a:xfrm>
            <a:off x="6095998" y="5459663"/>
            <a:ext cx="577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Problem statement I - Slip Detection and Force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Problem statement II -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075D6-BF8A-37FF-93EF-B6D16F16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98337"/>
            <a:ext cx="5771708" cy="3516537"/>
          </a:xfrm>
          <a:prstGeom prst="rect">
            <a:avLst/>
          </a:prstGeom>
        </p:spPr>
      </p:pic>
      <p:pic>
        <p:nvPicPr>
          <p:cNvPr id="7" name="Picture 6" descr="A picture containing building, floor, tiled, tile&#10;&#10;Description automatically generated">
            <a:extLst>
              <a:ext uri="{FF2B5EF4-FFF2-40B4-BE49-F238E27FC236}">
                <a16:creationId xmlns:a16="http://schemas.microsoft.com/office/drawing/2014/main" id="{F760B60A-645B-5E9C-6061-70720374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61" y="4989041"/>
            <a:ext cx="2482850" cy="17462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51D7278-F1AD-BE7F-6F9D-F014D2994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2" y="5006262"/>
            <a:ext cx="1990014" cy="1729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060A3-7F79-EAB8-5936-CCC916849BA2}"/>
              </a:ext>
            </a:extLst>
          </p:cNvPr>
          <p:cNvSpPr txBox="1"/>
          <p:nvPr/>
        </p:nvSpPr>
        <p:spPr>
          <a:xfrm>
            <a:off x="6095998" y="5036302"/>
            <a:ext cx="522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 [</a:t>
            </a:r>
            <a:r>
              <a:rPr lang="en-IN" dirty="0"/>
              <a:t>FGAN-I-289-R5]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AAD8A-3580-BC57-E707-3697AA9BCEE6}"/>
              </a:ext>
            </a:extLst>
          </p:cNvPr>
          <p:cNvSpPr txBox="1"/>
          <p:nvPr/>
        </p:nvSpPr>
        <p:spPr>
          <a:xfrm>
            <a:off x="6095998" y="63829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https://bhartischool.iitd.ac.in/build_a_thon/index.html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1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EF73-FA3D-3DA3-9D2A-D683D006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4" y="-756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Standards &amp; Use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66A7D-CBF5-F517-5CD6-BC6EBCC19149}"/>
              </a:ext>
            </a:extLst>
          </p:cNvPr>
          <p:cNvSpPr txBox="1"/>
          <p:nvPr/>
        </p:nvSpPr>
        <p:spPr>
          <a:xfrm>
            <a:off x="222584" y="5983720"/>
            <a:ext cx="50075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https://www.itu.int/en/ITU-T/focusgroups/an/Pages/default.aspx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8268F-61D1-6EFA-3C7D-382E7A3B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27" y="233755"/>
            <a:ext cx="6739289" cy="6545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7AB8F-008C-E983-2092-FDD4635F7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58" y="962200"/>
            <a:ext cx="4057184" cy="49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A7656B-7EB5-334E-89CC-CB96E3CD9CA6}"/>
              </a:ext>
            </a:extLst>
          </p:cNvPr>
          <p:cNvSpPr/>
          <p:nvPr/>
        </p:nvSpPr>
        <p:spPr>
          <a:xfrm>
            <a:off x="5230127" y="3978078"/>
            <a:ext cx="4225636" cy="694549"/>
          </a:xfrm>
          <a:custGeom>
            <a:avLst/>
            <a:gdLst>
              <a:gd name="connsiteX0" fmla="*/ 0 w 4225636"/>
              <a:gd name="connsiteY0" fmla="*/ 115760 h 694549"/>
              <a:gd name="connsiteX1" fmla="*/ 115760 w 4225636"/>
              <a:gd name="connsiteY1" fmla="*/ 0 h 694549"/>
              <a:gd name="connsiteX2" fmla="*/ 766230 w 4225636"/>
              <a:gd name="connsiteY2" fmla="*/ 0 h 694549"/>
              <a:gd name="connsiteX3" fmla="*/ 1296877 w 4225636"/>
              <a:gd name="connsiteY3" fmla="*/ 0 h 694549"/>
              <a:gd name="connsiteX4" fmla="*/ 1787583 w 4225636"/>
              <a:gd name="connsiteY4" fmla="*/ 0 h 694549"/>
              <a:gd name="connsiteX5" fmla="*/ 2398112 w 4225636"/>
              <a:gd name="connsiteY5" fmla="*/ 0 h 694549"/>
              <a:gd name="connsiteX6" fmla="*/ 2928759 w 4225636"/>
              <a:gd name="connsiteY6" fmla="*/ 0 h 694549"/>
              <a:gd name="connsiteX7" fmla="*/ 3579229 w 4225636"/>
              <a:gd name="connsiteY7" fmla="*/ 0 h 694549"/>
              <a:gd name="connsiteX8" fmla="*/ 4109876 w 4225636"/>
              <a:gd name="connsiteY8" fmla="*/ 0 h 694549"/>
              <a:gd name="connsiteX9" fmla="*/ 4225636 w 4225636"/>
              <a:gd name="connsiteY9" fmla="*/ 115760 h 694549"/>
              <a:gd name="connsiteX10" fmla="*/ 4225636 w 4225636"/>
              <a:gd name="connsiteY10" fmla="*/ 578789 h 694549"/>
              <a:gd name="connsiteX11" fmla="*/ 4109876 w 4225636"/>
              <a:gd name="connsiteY11" fmla="*/ 694549 h 694549"/>
              <a:gd name="connsiteX12" fmla="*/ 3659111 w 4225636"/>
              <a:gd name="connsiteY12" fmla="*/ 694549 h 694549"/>
              <a:gd name="connsiteX13" fmla="*/ 3008641 w 4225636"/>
              <a:gd name="connsiteY13" fmla="*/ 694549 h 694549"/>
              <a:gd name="connsiteX14" fmla="*/ 2517935 w 4225636"/>
              <a:gd name="connsiteY14" fmla="*/ 694549 h 694549"/>
              <a:gd name="connsiteX15" fmla="*/ 1947347 w 4225636"/>
              <a:gd name="connsiteY15" fmla="*/ 694549 h 694549"/>
              <a:gd name="connsiteX16" fmla="*/ 1296877 w 4225636"/>
              <a:gd name="connsiteY16" fmla="*/ 694549 h 694549"/>
              <a:gd name="connsiteX17" fmla="*/ 726289 w 4225636"/>
              <a:gd name="connsiteY17" fmla="*/ 694549 h 694549"/>
              <a:gd name="connsiteX18" fmla="*/ 115760 w 4225636"/>
              <a:gd name="connsiteY18" fmla="*/ 694549 h 694549"/>
              <a:gd name="connsiteX19" fmla="*/ 0 w 4225636"/>
              <a:gd name="connsiteY19" fmla="*/ 578789 h 694549"/>
              <a:gd name="connsiteX20" fmla="*/ 0 w 4225636"/>
              <a:gd name="connsiteY20" fmla="*/ 115760 h 69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25636" h="694549" extrusionOk="0">
                <a:moveTo>
                  <a:pt x="0" y="115760"/>
                </a:moveTo>
                <a:cubicBezTo>
                  <a:pt x="-5392" y="48502"/>
                  <a:pt x="38139" y="5138"/>
                  <a:pt x="115760" y="0"/>
                </a:cubicBezTo>
                <a:cubicBezTo>
                  <a:pt x="389792" y="-73308"/>
                  <a:pt x="451380" y="55407"/>
                  <a:pt x="766230" y="0"/>
                </a:cubicBezTo>
                <a:cubicBezTo>
                  <a:pt x="1081080" y="-55407"/>
                  <a:pt x="1156467" y="8407"/>
                  <a:pt x="1296877" y="0"/>
                </a:cubicBezTo>
                <a:cubicBezTo>
                  <a:pt x="1437287" y="-8407"/>
                  <a:pt x="1632721" y="16303"/>
                  <a:pt x="1787583" y="0"/>
                </a:cubicBezTo>
                <a:cubicBezTo>
                  <a:pt x="1942445" y="-16303"/>
                  <a:pt x="2172141" y="12698"/>
                  <a:pt x="2398112" y="0"/>
                </a:cubicBezTo>
                <a:cubicBezTo>
                  <a:pt x="2624083" y="-12698"/>
                  <a:pt x="2779933" y="58005"/>
                  <a:pt x="2928759" y="0"/>
                </a:cubicBezTo>
                <a:cubicBezTo>
                  <a:pt x="3077585" y="-58005"/>
                  <a:pt x="3386331" y="12390"/>
                  <a:pt x="3579229" y="0"/>
                </a:cubicBezTo>
                <a:cubicBezTo>
                  <a:pt x="3772127" y="-12390"/>
                  <a:pt x="3871130" y="39539"/>
                  <a:pt x="4109876" y="0"/>
                </a:cubicBezTo>
                <a:cubicBezTo>
                  <a:pt x="4165881" y="13113"/>
                  <a:pt x="4217716" y="42642"/>
                  <a:pt x="4225636" y="115760"/>
                </a:cubicBezTo>
                <a:cubicBezTo>
                  <a:pt x="4279696" y="299223"/>
                  <a:pt x="4196489" y="350487"/>
                  <a:pt x="4225636" y="578789"/>
                </a:cubicBezTo>
                <a:cubicBezTo>
                  <a:pt x="4227082" y="644873"/>
                  <a:pt x="4174621" y="702969"/>
                  <a:pt x="4109876" y="694549"/>
                </a:cubicBezTo>
                <a:cubicBezTo>
                  <a:pt x="3984199" y="708908"/>
                  <a:pt x="3855301" y="664580"/>
                  <a:pt x="3659111" y="694549"/>
                </a:cubicBezTo>
                <a:cubicBezTo>
                  <a:pt x="3462922" y="724518"/>
                  <a:pt x="3327963" y="635311"/>
                  <a:pt x="3008641" y="694549"/>
                </a:cubicBezTo>
                <a:cubicBezTo>
                  <a:pt x="2689319" y="753787"/>
                  <a:pt x="2756171" y="639342"/>
                  <a:pt x="2517935" y="694549"/>
                </a:cubicBezTo>
                <a:cubicBezTo>
                  <a:pt x="2279699" y="749756"/>
                  <a:pt x="2196127" y="656022"/>
                  <a:pt x="1947347" y="694549"/>
                </a:cubicBezTo>
                <a:cubicBezTo>
                  <a:pt x="1698567" y="733076"/>
                  <a:pt x="1537102" y="686106"/>
                  <a:pt x="1296877" y="694549"/>
                </a:cubicBezTo>
                <a:cubicBezTo>
                  <a:pt x="1056652" y="702992"/>
                  <a:pt x="970586" y="673588"/>
                  <a:pt x="726289" y="694549"/>
                </a:cubicBezTo>
                <a:cubicBezTo>
                  <a:pt x="481992" y="715510"/>
                  <a:pt x="362897" y="658325"/>
                  <a:pt x="115760" y="694549"/>
                </a:cubicBezTo>
                <a:cubicBezTo>
                  <a:pt x="41589" y="694971"/>
                  <a:pt x="8360" y="627651"/>
                  <a:pt x="0" y="578789"/>
                </a:cubicBezTo>
                <a:cubicBezTo>
                  <a:pt x="-31263" y="450591"/>
                  <a:pt x="19143" y="220344"/>
                  <a:pt x="0" y="11576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Link to use cases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AE789-D7D0-82E3-B013-7F6EF1DC83E9}"/>
              </a:ext>
            </a:extLst>
          </p:cNvPr>
          <p:cNvSpPr/>
          <p:nvPr/>
        </p:nvSpPr>
        <p:spPr>
          <a:xfrm>
            <a:off x="4043074" y="3782290"/>
            <a:ext cx="948089" cy="8903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28035-FC78-2C9A-9966-3CA57F34D207}"/>
              </a:ext>
            </a:extLst>
          </p:cNvPr>
          <p:cNvSpPr txBox="1"/>
          <p:nvPr/>
        </p:nvSpPr>
        <p:spPr>
          <a:xfrm>
            <a:off x="180558" y="79157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Opportunity-9: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7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C887B0-28DB-3875-1DE8-5E3DA007318D}"/>
              </a:ext>
            </a:extLst>
          </p:cNvPr>
          <p:cNvSpPr txBox="1"/>
          <p:nvPr/>
        </p:nvSpPr>
        <p:spPr>
          <a:xfrm>
            <a:off x="444456" y="1305341"/>
            <a:ext cx="10470010" cy="14219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Times New Roman"/>
              </a:rPr>
              <a:t>A set of 10 Opportunities to engage in Pre-standards, standards and Code.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Times New Roman"/>
              </a:rPr>
              <a:t>[Free GPUs inside]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A3D72-854F-289B-9EDC-9419F7083849}"/>
              </a:ext>
            </a:extLst>
          </p:cNvPr>
          <p:cNvSpPr/>
          <p:nvPr/>
        </p:nvSpPr>
        <p:spPr>
          <a:xfrm>
            <a:off x="0" y="0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725B1BCC-6B1E-31CF-CAFB-1671B3A04A34}"/>
              </a:ext>
            </a:extLst>
          </p:cNvPr>
          <p:cNvSpPr txBox="1"/>
          <p:nvPr/>
        </p:nvSpPr>
        <p:spPr>
          <a:xfrm>
            <a:off x="283389" y="105396"/>
            <a:ext cx="994795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Tx/>
              <a:buNone/>
              <a:tabLst/>
              <a:defRPr/>
            </a:pPr>
            <a:r>
              <a:rPr lang="en-US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Agenda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1893C-EA08-1BF2-33C0-263C77FAA512}"/>
              </a:ext>
            </a:extLst>
          </p:cNvPr>
          <p:cNvSpPr txBox="1"/>
          <p:nvPr/>
        </p:nvSpPr>
        <p:spPr>
          <a:xfrm>
            <a:off x="-2889" y="6698211"/>
            <a:ext cx="12191152" cy="1538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08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D8D-912E-6A43-91BC-97C09793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52" y="357628"/>
            <a:ext cx="11533548" cy="1059544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Sample use case: the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46BF-392C-694B-8D85-7C1CEA11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52" y="1584884"/>
            <a:ext cx="5174312" cy="5273116"/>
          </a:xfrm>
        </p:spPr>
        <p:txBody>
          <a:bodyPr>
            <a:normAutofit lnSpcReduction="10000"/>
          </a:bodyPr>
          <a:lstStyle/>
          <a:p>
            <a:r>
              <a:rPr lang="en-IN" dirty="0">
                <a:effectLst/>
                <a:latin typeface="TimesNewRomanPSMT"/>
              </a:rPr>
              <a:t>Critical requirements </a:t>
            </a:r>
            <a:endParaRPr lang="en-IN" sz="2400" dirty="0"/>
          </a:p>
          <a:p>
            <a:pPr lvl="1"/>
            <a:r>
              <a:rPr lang="en-IN" sz="2000" dirty="0">
                <a:effectLst/>
                <a:latin typeface="Courier" pitchFamily="2" charset="0"/>
              </a:rPr>
              <a:t>AN-UC027-REQ-002: </a:t>
            </a:r>
            <a:r>
              <a:rPr lang="en-IN" sz="2000" i="1" dirty="0">
                <a:effectLst/>
                <a:latin typeface="Courier" pitchFamily="2" charset="0"/>
              </a:rPr>
              <a:t>It is critical that AN-triggered experiments and adaptations are tested using corresponding simulator settings in DT and the impact in simulated environment is evaluated. </a:t>
            </a:r>
          </a:p>
          <a:p>
            <a:pPr lvl="1"/>
            <a:r>
              <a:rPr lang="en-IN" sz="2100" dirty="0">
                <a:latin typeface="Courier" pitchFamily="2" charset="0"/>
              </a:rPr>
              <a:t>AN-UC027-REQ-001: </a:t>
            </a:r>
            <a:r>
              <a:rPr lang="en-IN" sz="2100" i="1" dirty="0">
                <a:latin typeface="Courier" pitchFamily="2" charset="0"/>
              </a:rPr>
              <a:t>It is critical that AN enable import of simulation environment into DT, trigger simulations in DT and validate the results, especially the use case specific closed loops.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881BD2B-3DB7-CCE7-937A-3A89F256FB91}"/>
              </a:ext>
            </a:extLst>
          </p:cNvPr>
          <p:cNvSpPr/>
          <p:nvPr/>
        </p:nvSpPr>
        <p:spPr>
          <a:xfrm>
            <a:off x="5140036" y="1584884"/>
            <a:ext cx="955964" cy="498217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8C71381-F6F8-C12E-0E79-7F3300C6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27" y="2393213"/>
            <a:ext cx="6392673" cy="3365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2A014-770A-5E70-CA4A-891EE3FC3271}"/>
              </a:ext>
            </a:extLst>
          </p:cNvPr>
          <p:cNvSpPr txBox="1"/>
          <p:nvPr/>
        </p:nvSpPr>
        <p:spPr>
          <a:xfrm rot="18908066">
            <a:off x="7696464" y="3744387"/>
            <a:ext cx="386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Derived architecture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3E44B-F204-A57F-BA7F-16A5C30E835C}"/>
              </a:ext>
            </a:extLst>
          </p:cNvPr>
          <p:cNvSpPr txBox="1"/>
          <p:nvPr/>
        </p:nvSpPr>
        <p:spPr>
          <a:xfrm rot="18908066">
            <a:off x="1839950" y="3589716"/>
            <a:ext cx="386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Derived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83888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D8D-912E-6A43-91BC-97C09793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97" y="0"/>
            <a:ext cx="11640437" cy="1059544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 Sample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usecase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46BF-392C-694B-8D85-7C1CEA11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0" y="1441682"/>
            <a:ext cx="3998877" cy="3871676"/>
          </a:xfrm>
        </p:spPr>
        <p:txBody>
          <a:bodyPr>
            <a:normAutofit/>
          </a:bodyPr>
          <a:lstStyle/>
          <a:p>
            <a:r>
              <a:rPr lang="en-GB" sz="1800" dirty="0"/>
              <a:t>Initial version of a workflow formed from intent or composition from modules These may be stored in the repo labelled as “untested” or candidate controllers</a:t>
            </a:r>
            <a:endParaRPr lang="en-IN" sz="1800" dirty="0"/>
          </a:p>
          <a:p>
            <a:r>
              <a:rPr lang="en-GB" sz="1800" dirty="0"/>
              <a:t>Experimentation (Ex) manager pulls the candidates from the repo and (uses a sandbox to) evaluate and test and compare the modules and workflows</a:t>
            </a:r>
            <a:endParaRPr lang="en-IN" sz="1800" dirty="0"/>
          </a:p>
          <a:p>
            <a:r>
              <a:rPr lang="en-GB" sz="1800" dirty="0"/>
              <a:t>Evolution strategies are applied on the workflows and modules</a:t>
            </a:r>
            <a:endParaRPr lang="en-IN" sz="1800" dirty="0"/>
          </a:p>
          <a:p>
            <a:r>
              <a:rPr lang="en-GB" sz="1800" dirty="0"/>
              <a:t>pulled and deployed in networks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9F901-F5F3-CB42-A30C-0795504AF104}"/>
              </a:ext>
            </a:extLst>
          </p:cNvPr>
          <p:cNvSpPr txBox="1"/>
          <p:nvPr/>
        </p:nvSpPr>
        <p:spPr>
          <a:xfrm>
            <a:off x="265698" y="5313358"/>
            <a:ext cx="315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FGAN-O-013-R1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4E05B-ADA1-55DB-32EA-508EB0F1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92" y="1328226"/>
            <a:ext cx="8261971" cy="4837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EB1DA-D34A-F677-9C96-B7758869688B}"/>
              </a:ext>
            </a:extLst>
          </p:cNvPr>
          <p:cNvSpPr txBox="1"/>
          <p:nvPr/>
        </p:nvSpPr>
        <p:spPr>
          <a:xfrm>
            <a:off x="4128789" y="1465643"/>
            <a:ext cx="1187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2F341-BACE-A6C8-3478-FA27F04401C7}"/>
              </a:ext>
            </a:extLst>
          </p:cNvPr>
          <p:cNvSpPr txBox="1"/>
          <p:nvPr/>
        </p:nvSpPr>
        <p:spPr>
          <a:xfrm>
            <a:off x="5396959" y="1441682"/>
            <a:ext cx="1497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orchestrator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D5898-F044-CC97-2ADF-B45C8733D38C}"/>
              </a:ext>
            </a:extLst>
          </p:cNvPr>
          <p:cNvSpPr txBox="1"/>
          <p:nvPr/>
        </p:nvSpPr>
        <p:spPr>
          <a:xfrm>
            <a:off x="7258594" y="1444895"/>
            <a:ext cx="1497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069EC-E505-B8E3-46C3-C5A3DE230034}"/>
              </a:ext>
            </a:extLst>
          </p:cNvPr>
          <p:cNvSpPr txBox="1"/>
          <p:nvPr/>
        </p:nvSpPr>
        <p:spPr>
          <a:xfrm>
            <a:off x="9137247" y="1412896"/>
            <a:ext cx="1497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sandbox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A07D0-8FD2-9D66-00AA-4199C8169FA9}"/>
              </a:ext>
            </a:extLst>
          </p:cNvPr>
          <p:cNvSpPr txBox="1"/>
          <p:nvPr/>
        </p:nvSpPr>
        <p:spPr>
          <a:xfrm>
            <a:off x="10617824" y="1430231"/>
            <a:ext cx="1497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Deployment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534AA-7B3D-2758-B8CE-B089C58434EE}"/>
              </a:ext>
            </a:extLst>
          </p:cNvPr>
          <p:cNvSpPr txBox="1"/>
          <p:nvPr/>
        </p:nvSpPr>
        <p:spPr>
          <a:xfrm rot="18887583">
            <a:off x="1038269" y="2828836"/>
            <a:ext cx="2523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We had text descriptions of the use case like this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30760-9B2C-2D5D-B42F-C7568EF85904}"/>
              </a:ext>
            </a:extLst>
          </p:cNvPr>
          <p:cNvSpPr txBox="1"/>
          <p:nvPr/>
        </p:nvSpPr>
        <p:spPr>
          <a:xfrm rot="18887583">
            <a:off x="7127011" y="2891366"/>
            <a:ext cx="2523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We had figures describing the interactions in the use case like this</a:t>
            </a:r>
          </a:p>
        </p:txBody>
      </p:sp>
      <p:pic>
        <p:nvPicPr>
          <p:cNvPr id="14" name="Graphic 13" descr="Arrow: Rotate right with solid fill">
            <a:extLst>
              <a:ext uri="{FF2B5EF4-FFF2-40B4-BE49-F238E27FC236}">
                <a16:creationId xmlns:a16="http://schemas.microsoft.com/office/drawing/2014/main" id="{08A773AC-0E24-43DD-C720-B82CD1079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280" y="1059544"/>
            <a:ext cx="629794" cy="629794"/>
          </a:xfrm>
          <a:prstGeom prst="rect">
            <a:avLst/>
          </a:prstGeom>
        </p:spPr>
      </p:pic>
      <p:pic>
        <p:nvPicPr>
          <p:cNvPr id="15" name="Graphic 14" descr="Arrow: Rotate right with solid fill">
            <a:extLst>
              <a:ext uri="{FF2B5EF4-FFF2-40B4-BE49-F238E27FC236}">
                <a16:creationId xmlns:a16="http://schemas.microsoft.com/office/drawing/2014/main" id="{EC7FE90A-E993-B519-5596-FC0925D2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7982" y="1010176"/>
            <a:ext cx="629794" cy="629794"/>
          </a:xfrm>
          <a:prstGeom prst="rect">
            <a:avLst/>
          </a:prstGeom>
        </p:spPr>
      </p:pic>
      <p:pic>
        <p:nvPicPr>
          <p:cNvPr id="16" name="Graphic 15" descr="Arrow: Rotate right with solid fill">
            <a:extLst>
              <a:ext uri="{FF2B5EF4-FFF2-40B4-BE49-F238E27FC236}">
                <a16:creationId xmlns:a16="http://schemas.microsoft.com/office/drawing/2014/main" id="{A2EC5373-F47E-56A1-D3A4-63EE3BB95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768" y="1010176"/>
            <a:ext cx="629794" cy="629794"/>
          </a:xfrm>
          <a:prstGeom prst="rect">
            <a:avLst/>
          </a:prstGeom>
        </p:spPr>
      </p:pic>
      <p:pic>
        <p:nvPicPr>
          <p:cNvPr id="17" name="Graphic 16" descr="Arrow: Rotate right with solid fill">
            <a:extLst>
              <a:ext uri="{FF2B5EF4-FFF2-40B4-BE49-F238E27FC236}">
                <a16:creationId xmlns:a16="http://schemas.microsoft.com/office/drawing/2014/main" id="{9AB0D56F-6FA5-3A90-D318-6DA92D583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5379" y="1010176"/>
            <a:ext cx="629794" cy="629794"/>
          </a:xfrm>
          <a:prstGeom prst="rect">
            <a:avLst/>
          </a:prstGeom>
        </p:spPr>
      </p:pic>
      <p:pic>
        <p:nvPicPr>
          <p:cNvPr id="18" name="Graphic 17" descr="Arrow: Rotate right with solid fill">
            <a:extLst>
              <a:ext uri="{FF2B5EF4-FFF2-40B4-BE49-F238E27FC236}">
                <a16:creationId xmlns:a16="http://schemas.microsoft.com/office/drawing/2014/main" id="{2C46006C-EEE1-0F0B-D3EB-A23EDCA95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8353" y="1059544"/>
            <a:ext cx="629794" cy="6297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7F2F29-2233-8A83-49F1-324C644E2BED}"/>
              </a:ext>
            </a:extLst>
          </p:cNvPr>
          <p:cNvSpPr txBox="1"/>
          <p:nvPr/>
        </p:nvSpPr>
        <p:spPr>
          <a:xfrm rot="18887583">
            <a:off x="7494514" y="795367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016586-9AE0-AC9A-8403-4F1FC00A93D7}"/>
              </a:ext>
            </a:extLst>
          </p:cNvPr>
          <p:cNvSpPr txBox="1"/>
          <p:nvPr/>
        </p:nvSpPr>
        <p:spPr>
          <a:xfrm rot="18887583">
            <a:off x="9370209" y="795367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ACEFC-A61B-264C-C182-A2AED1AAABF9}"/>
              </a:ext>
            </a:extLst>
          </p:cNvPr>
          <p:cNvSpPr txBox="1"/>
          <p:nvPr/>
        </p:nvSpPr>
        <p:spPr>
          <a:xfrm rot="18887583">
            <a:off x="11014013" y="795367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73661-94C9-3E3E-37CB-DB7FC305629B}"/>
              </a:ext>
            </a:extLst>
          </p:cNvPr>
          <p:cNvSpPr txBox="1"/>
          <p:nvPr/>
        </p:nvSpPr>
        <p:spPr>
          <a:xfrm rot="18887583">
            <a:off x="6093834" y="795367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70F32-6B8D-E4CA-A304-7B49280CD8E1}"/>
              </a:ext>
            </a:extLst>
          </p:cNvPr>
          <p:cNvSpPr txBox="1"/>
          <p:nvPr/>
        </p:nvSpPr>
        <p:spPr>
          <a:xfrm rot="18887583">
            <a:off x="4889907" y="795367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pic>
        <p:nvPicPr>
          <p:cNvPr id="24" name="Graphic 23" descr="Arrow: Rotate right with solid fill">
            <a:extLst>
              <a:ext uri="{FF2B5EF4-FFF2-40B4-BE49-F238E27FC236}">
                <a16:creationId xmlns:a16="http://schemas.microsoft.com/office/drawing/2014/main" id="{797ACD87-6316-1959-97A6-95EBAA974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748" y="4151645"/>
            <a:ext cx="629794" cy="6297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374C85-B169-EC3E-5801-5A3FF1BAB67A}"/>
              </a:ext>
            </a:extLst>
          </p:cNvPr>
          <p:cNvSpPr txBox="1"/>
          <p:nvPr/>
        </p:nvSpPr>
        <p:spPr>
          <a:xfrm rot="18887583">
            <a:off x="10237270" y="3579686"/>
            <a:ext cx="182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263249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D8D-912E-6A43-91BC-97C09793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52" y="20802"/>
            <a:ext cx="11533548" cy="1059544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Sample use case: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component figures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77C2B-BA65-8229-6154-4D5DE406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" y="1300596"/>
            <a:ext cx="8956603" cy="5320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9EDB4-673B-7A50-D78E-39C871862618}"/>
              </a:ext>
            </a:extLst>
          </p:cNvPr>
          <p:cNvSpPr txBox="1"/>
          <p:nvPr/>
        </p:nvSpPr>
        <p:spPr>
          <a:xfrm>
            <a:off x="9039694" y="6190867"/>
            <a:ext cx="315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FGAN-O-013-R1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E81D1-C63A-1B61-437A-8BC7A75AD629}"/>
              </a:ext>
            </a:extLst>
          </p:cNvPr>
          <p:cNvSpPr txBox="1"/>
          <p:nvPr/>
        </p:nvSpPr>
        <p:spPr>
          <a:xfrm rot="18887583">
            <a:off x="6012016" y="1651048"/>
            <a:ext cx="2523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We had figures describing the components involved in the use case like this</a:t>
            </a:r>
          </a:p>
        </p:txBody>
      </p:sp>
      <p:pic>
        <p:nvPicPr>
          <p:cNvPr id="6" name="Graphic 5" descr="Arrow: Rotate right with solid fill">
            <a:extLst>
              <a:ext uri="{FF2B5EF4-FFF2-40B4-BE49-F238E27FC236}">
                <a16:creationId xmlns:a16="http://schemas.microsoft.com/office/drawing/2014/main" id="{50A238A7-5E1C-2720-6081-F5BA03AB8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0197" y="1192951"/>
            <a:ext cx="629794" cy="629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A450D-349F-0B5E-DA38-49E7705CE10E}"/>
              </a:ext>
            </a:extLst>
          </p:cNvPr>
          <p:cNvSpPr txBox="1"/>
          <p:nvPr/>
        </p:nvSpPr>
        <p:spPr>
          <a:xfrm rot="18887583">
            <a:off x="3985824" y="928774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pic>
        <p:nvPicPr>
          <p:cNvPr id="8" name="Graphic 7" descr="Arrow: Rotate right with solid fill">
            <a:extLst>
              <a:ext uri="{FF2B5EF4-FFF2-40B4-BE49-F238E27FC236}">
                <a16:creationId xmlns:a16="http://schemas.microsoft.com/office/drawing/2014/main" id="{3D9312A3-320F-3C8D-6D2F-97A38ED1F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797" y="2422455"/>
            <a:ext cx="629794" cy="62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B223B-7F58-31B8-86EE-7E870EB1AB21}"/>
              </a:ext>
            </a:extLst>
          </p:cNvPr>
          <p:cNvSpPr txBox="1"/>
          <p:nvPr/>
        </p:nvSpPr>
        <p:spPr>
          <a:xfrm rot="18887583">
            <a:off x="1111424" y="2158278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022B93AC-AEE0-0F42-8C2B-FE1D4C62E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153" y="4822966"/>
            <a:ext cx="629794" cy="629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81EC30-94A3-D205-B2C2-97836BFF6E5A}"/>
              </a:ext>
            </a:extLst>
          </p:cNvPr>
          <p:cNvSpPr txBox="1"/>
          <p:nvPr/>
        </p:nvSpPr>
        <p:spPr>
          <a:xfrm rot="18887583">
            <a:off x="2894780" y="4558789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pic>
        <p:nvPicPr>
          <p:cNvPr id="12" name="Graphic 11" descr="Arrow: Rotate right with solid fill">
            <a:extLst>
              <a:ext uri="{FF2B5EF4-FFF2-40B4-BE49-F238E27FC236}">
                <a16:creationId xmlns:a16="http://schemas.microsoft.com/office/drawing/2014/main" id="{90471358-5ADA-67E7-EE64-23DF2F69D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6269" y="3108878"/>
            <a:ext cx="629794" cy="62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97363C-7D79-332D-EF93-5019CC78BD80}"/>
              </a:ext>
            </a:extLst>
          </p:cNvPr>
          <p:cNvSpPr txBox="1"/>
          <p:nvPr/>
        </p:nvSpPr>
        <p:spPr>
          <a:xfrm rot="18887583">
            <a:off x="2851896" y="2844701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  <p:pic>
        <p:nvPicPr>
          <p:cNvPr id="14" name="Graphic 13" descr="Arrow: Rotate right with solid fill">
            <a:extLst>
              <a:ext uri="{FF2B5EF4-FFF2-40B4-BE49-F238E27FC236}">
                <a16:creationId xmlns:a16="http://schemas.microsoft.com/office/drawing/2014/main" id="{D2E96D03-9F64-DE7D-647D-3A4EAD2AC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1719" y="4789622"/>
            <a:ext cx="629794" cy="629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034962-77C1-6B25-1408-F88E36AE72D6}"/>
              </a:ext>
            </a:extLst>
          </p:cNvPr>
          <p:cNvSpPr txBox="1"/>
          <p:nvPr/>
        </p:nvSpPr>
        <p:spPr>
          <a:xfrm rot="18887583">
            <a:off x="7107346" y="4525445"/>
            <a:ext cx="9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rPr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2352280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4C7-0F83-914D-36AC-FEE750FD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4" y="115387"/>
            <a:ext cx="11187468" cy="670470"/>
          </a:xfrm>
        </p:spPr>
        <p:txBody>
          <a:bodyPr/>
          <a:lstStyle/>
          <a:p>
            <a:r>
              <a:rPr lang="en-US" sz="37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Applying AI/ML for evolution of the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E1329-156F-B78E-0DD2-FB796F520A33}"/>
              </a:ext>
            </a:extLst>
          </p:cNvPr>
          <p:cNvSpPr txBox="1"/>
          <p:nvPr/>
        </p:nvSpPr>
        <p:spPr>
          <a:xfrm>
            <a:off x="3230644" y="6002887"/>
            <a:ext cx="85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ITU-T Y.3061 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Architecture framework for Autonomous Networks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A0190-EB5F-6631-AF4E-0F4436CA4195}"/>
              </a:ext>
            </a:extLst>
          </p:cNvPr>
          <p:cNvSpPr txBox="1"/>
          <p:nvPr/>
        </p:nvSpPr>
        <p:spPr>
          <a:xfrm>
            <a:off x="227967" y="1415900"/>
            <a:ext cx="369089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Create the “blocks”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Compose “larger blocks”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Test and validate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Apply in the network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Go back to step-1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9179DF8-002D-F0FD-8D44-8F64E362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39" y="785857"/>
            <a:ext cx="6559252" cy="5213401"/>
          </a:xfrm>
          <a:prstGeom prst="rect">
            <a:avLst/>
          </a:prstGeom>
        </p:spPr>
      </p:pic>
      <p:pic>
        <p:nvPicPr>
          <p:cNvPr id="48" name="Graphic 47" descr="Badge 1 with solid fill">
            <a:extLst>
              <a:ext uri="{FF2B5EF4-FFF2-40B4-BE49-F238E27FC236}">
                <a16:creationId xmlns:a16="http://schemas.microsoft.com/office/drawing/2014/main" id="{5B55A0EC-D09D-45E7-09D5-F1FFFF99B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7126" y="2393674"/>
            <a:ext cx="665922" cy="665922"/>
          </a:xfrm>
          <a:prstGeom prst="rect">
            <a:avLst/>
          </a:prstGeom>
        </p:spPr>
      </p:pic>
      <p:pic>
        <p:nvPicPr>
          <p:cNvPr id="50" name="Graphic 49" descr="Badge with solid fill">
            <a:extLst>
              <a:ext uri="{FF2B5EF4-FFF2-40B4-BE49-F238E27FC236}">
                <a16:creationId xmlns:a16="http://schemas.microsoft.com/office/drawing/2014/main" id="{ACF72161-4D87-37F3-745F-7CD249984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6025" y="2393674"/>
            <a:ext cx="665922" cy="665922"/>
          </a:xfrm>
          <a:prstGeom prst="rect">
            <a:avLst/>
          </a:prstGeom>
        </p:spPr>
      </p:pic>
      <p:pic>
        <p:nvPicPr>
          <p:cNvPr id="52" name="Graphic 51" descr="Badge 3 with solid fill">
            <a:extLst>
              <a:ext uri="{FF2B5EF4-FFF2-40B4-BE49-F238E27FC236}">
                <a16:creationId xmlns:a16="http://schemas.microsoft.com/office/drawing/2014/main" id="{72E86A54-9E3F-6BE2-37D6-FB332A749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5710" y="3177172"/>
            <a:ext cx="667338" cy="667338"/>
          </a:xfrm>
          <a:prstGeom prst="rect">
            <a:avLst/>
          </a:prstGeom>
        </p:spPr>
      </p:pic>
      <p:pic>
        <p:nvPicPr>
          <p:cNvPr id="56" name="Graphic 55" descr="Badge 4 with solid fill">
            <a:extLst>
              <a:ext uri="{FF2B5EF4-FFF2-40B4-BE49-F238E27FC236}">
                <a16:creationId xmlns:a16="http://schemas.microsoft.com/office/drawing/2014/main" id="{D5DABE7F-68B8-2B2C-CF6C-896E7BA48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7223" y="4254546"/>
            <a:ext cx="667338" cy="6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6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D39-F3E8-91AD-1846-F12477FF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35" y="0"/>
            <a:ext cx="11409527" cy="182112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Sample application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5D69B-EBDE-8ED3-9119-EB4B0D669EBA}"/>
              </a:ext>
            </a:extLst>
          </p:cNvPr>
          <p:cNvSpPr txBox="1"/>
          <p:nvPr/>
        </p:nvSpPr>
        <p:spPr>
          <a:xfrm>
            <a:off x="188173" y="1688887"/>
            <a:ext cx="45445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rPr>
              <a:t>●	AN-UCxx-REQ-001: it is critical that AN enable intent prediction at the edge.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+mn-cs"/>
            </a:endParaRPr>
          </a:p>
          <a:p>
            <a:pPr marL="17145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+mn-cs"/>
            </a:endParaRPr>
          </a:p>
          <a:p>
            <a:pPr marL="17145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rPr>
              <a:t>●	AN-UCxx-REQ-002: it is critical that AN captures various application specific constraints (e.g. “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495057"/>
                </a:solidFill>
                <a:effectLst/>
                <a:uLnTx/>
                <a:uFillTx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Without breaking or deforming the object”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+mn-cs"/>
            </a:endParaRPr>
          </a:p>
          <a:p>
            <a:pPr marL="17145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+mn-cs"/>
            </a:endParaRPr>
          </a:p>
          <a:p>
            <a:pPr marL="17145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 panose="02020609040205080304" pitchFamily="49" charset="-128"/>
                <a:cs typeface="+mn-cs"/>
              </a:rPr>
              <a:t>●	AN-UCxx-REQ-003: it is critical that AN enable integration of optimization mechanisms e.g. using AI/ML, automation mechanisms.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6176B-6175-6A34-6559-50BD60F903E6}"/>
              </a:ext>
            </a:extLst>
          </p:cNvPr>
          <p:cNvSpPr txBox="1"/>
          <p:nvPr/>
        </p:nvSpPr>
        <p:spPr>
          <a:xfrm>
            <a:off x="5566076" y="5597649"/>
            <a:ext cx="603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From 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2"/>
              </a:rPr>
              <a:t>https://bhartischool.iitd.ac.in/build_a_thon/index.html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C3326-EA13-EB37-C3C7-622358DD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4" y="1354109"/>
            <a:ext cx="6684506" cy="40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C919D-C406-215D-0408-348A6DB7515B}"/>
              </a:ext>
            </a:extLst>
          </p:cNvPr>
          <p:cNvSpPr txBox="1"/>
          <p:nvPr/>
        </p:nvSpPr>
        <p:spPr>
          <a:xfrm rot="19420595">
            <a:off x="1674503" y="2890390"/>
            <a:ext cx="254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venir Next LT Pro"/>
                <a:ea typeface="+mn-ea"/>
                <a:cs typeface="+mn-cs"/>
              </a:rPr>
              <a:t>Example Only.       </a:t>
            </a:r>
          </a:p>
        </p:txBody>
      </p:sp>
    </p:spTree>
    <p:extLst>
      <p:ext uri="{BB962C8B-B14F-4D97-AF65-F5344CB8AC3E}">
        <p14:creationId xmlns:p14="http://schemas.microsoft.com/office/powerpoint/2010/main" val="219058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D39-F3E8-91AD-1846-F12477FF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35" y="0"/>
            <a:ext cx="11409527" cy="182112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Sample pipeline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0E942-5F4B-BE78-4297-0FED54F9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7" y="1456958"/>
            <a:ext cx="6851073" cy="4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7452F-A2D4-D1C4-F804-D89E5EF1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8D100-6E15-4858-9266-67948704DF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74E2A0-98FD-51C7-2990-DCC52170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466" y="296868"/>
            <a:ext cx="9527455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Opportunity-10: ITU provides – Free GPUs</a:t>
            </a:r>
            <a:b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Avenir Next LT Pro" panose="020B0504020202020204" pitchFamily="34" charset="77"/>
                <a:cs typeface="Arial" panose="020B0604020202020204" pitchFamily="34" charset="0"/>
              </a:rPr>
            </a:br>
            <a:endParaRPr lang="en-US" sz="3600" dirty="0"/>
          </a:p>
        </p:txBody>
      </p:sp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8023FAB5-BE99-75FD-CD2E-F7B11DB9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501" y="5384412"/>
            <a:ext cx="914400" cy="914400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75B186F3-975E-19D6-77FE-FA58EED08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2674" y="525806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aptop Computer">
                <a:extLst>
                  <a:ext uri="{FF2B5EF4-FFF2-40B4-BE49-F238E27FC236}">
                    <a16:creationId xmlns:a16="http://schemas.microsoft.com/office/drawing/2014/main" id="{0010B4C8-4C3A-6F77-EAA6-691213784A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14483" y="4554017"/>
              <a:ext cx="1805924" cy="1660785"/>
            </p:xfrm>
            <a:graphic>
              <a:graphicData uri="http://schemas.microsoft.com/office/drawing/2017/model3d">
                <am3d:model3d>
                  <am3d:spPr>
                    <a:xfrm>
                      <a:off x="0" y="0"/>
                      <a:ext cx="1805924" cy="1660785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31596" ay="3145058" az="5830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686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aptop Computer">
                <a:extLst>
                  <a:ext uri="{FF2B5EF4-FFF2-40B4-BE49-F238E27FC236}">
                    <a16:creationId xmlns:a16="http://schemas.microsoft.com/office/drawing/2014/main" id="{0010B4C8-4C3A-6F77-EAA6-691213784A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483" y="4554017"/>
                <a:ext cx="1805924" cy="1660785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FE2FC-8FCB-5899-AB2E-6AB1FDCFA292}"/>
              </a:ext>
            </a:extLst>
          </p:cNvPr>
          <p:cNvGrpSpPr/>
          <p:nvPr/>
        </p:nvGrpSpPr>
        <p:grpSpPr>
          <a:xfrm>
            <a:off x="8237605" y="4450641"/>
            <a:ext cx="3337924" cy="2407359"/>
            <a:chOff x="5843354" y="4297516"/>
            <a:chExt cx="3337924" cy="24073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F4DB24-CEA5-70AE-B80E-CBE42057F9D7}"/>
                </a:ext>
              </a:extLst>
            </p:cNvPr>
            <p:cNvGrpSpPr/>
            <p:nvPr/>
          </p:nvGrpSpPr>
          <p:grpSpPr>
            <a:xfrm>
              <a:off x="5843354" y="4438045"/>
              <a:ext cx="3337924" cy="2266830"/>
              <a:chOff x="5843354" y="4438045"/>
              <a:chExt cx="3337924" cy="2266830"/>
            </a:xfrm>
          </p:grpSpPr>
          <p:pic>
            <p:nvPicPr>
              <p:cNvPr id="18" name="Picture 2" descr="Server (computing) - Wikipedia">
                <a:extLst>
                  <a:ext uri="{FF2B5EF4-FFF2-40B4-BE49-F238E27FC236}">
                    <a16:creationId xmlns:a16="http://schemas.microsoft.com/office/drawing/2014/main" id="{EA3A743B-0CDC-7B0E-338D-3E77D71FC7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13" t="25652"/>
              <a:stretch/>
            </p:blipFill>
            <p:spPr bwMode="auto">
              <a:xfrm>
                <a:off x="5843354" y="4438045"/>
                <a:ext cx="3337924" cy="2266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: Rounded Corners 12">
                <a:extLst>
                  <a:ext uri="{FF2B5EF4-FFF2-40B4-BE49-F238E27FC236}">
                    <a16:creationId xmlns:a16="http://schemas.microsoft.com/office/drawing/2014/main" id="{AD5D505C-514E-B825-A9C9-8E27ED649A00}"/>
                  </a:ext>
                </a:extLst>
              </p:cNvPr>
              <p:cNvSpPr/>
              <p:nvPr/>
            </p:nvSpPr>
            <p:spPr>
              <a:xfrm rot="2185461">
                <a:off x="6096000" y="5631834"/>
                <a:ext cx="230372" cy="8748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: Rounded Corners 15">
              <a:extLst>
                <a:ext uri="{FF2B5EF4-FFF2-40B4-BE49-F238E27FC236}">
                  <a16:creationId xmlns:a16="http://schemas.microsoft.com/office/drawing/2014/main" id="{39ADB26B-864C-79AA-871F-55E0E9741BDE}"/>
                </a:ext>
              </a:extLst>
            </p:cNvPr>
            <p:cNvSpPr/>
            <p:nvPr/>
          </p:nvSpPr>
          <p:spPr>
            <a:xfrm rot="2884419">
              <a:off x="5975483" y="4424344"/>
              <a:ext cx="458284" cy="204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87F86B-FABC-98A8-F6AA-F888D9E028D2}"/>
              </a:ext>
            </a:extLst>
          </p:cNvPr>
          <p:cNvCxnSpPr>
            <a:cxnSpLocks/>
          </p:cNvCxnSpPr>
          <p:nvPr/>
        </p:nvCxnSpPr>
        <p:spPr>
          <a:xfrm>
            <a:off x="7126049" y="5376574"/>
            <a:ext cx="112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233815-7DF7-8391-3BB9-1F3D7ED8AA99}"/>
              </a:ext>
            </a:extLst>
          </p:cNvPr>
          <p:cNvSpPr txBox="1"/>
          <p:nvPr/>
        </p:nvSpPr>
        <p:spPr>
          <a:xfrm>
            <a:off x="433951" y="2917442"/>
            <a:ext cx="39825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 GPU access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Notebooks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" descr="Project Jupyter | Try Jupyter">
            <a:extLst>
              <a:ext uri="{FF2B5EF4-FFF2-40B4-BE49-F238E27FC236}">
                <a16:creationId xmlns:a16="http://schemas.microsoft.com/office/drawing/2014/main" id="{E97F5676-98A6-981A-74FF-90B030E07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17" y="3918912"/>
            <a:ext cx="1113857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ython (programming language) - Wikipedia">
            <a:extLst>
              <a:ext uri="{FF2B5EF4-FFF2-40B4-BE49-F238E27FC236}">
                <a16:creationId xmlns:a16="http://schemas.microsoft.com/office/drawing/2014/main" id="{2546BE48-2F1A-A3A9-0A7F-83263BFD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21" y="5013461"/>
            <a:ext cx="443161" cy="44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onsignes relatives aux logos et à la marque | NVIDIA">
            <a:extLst>
              <a:ext uri="{FF2B5EF4-FFF2-40B4-BE49-F238E27FC236}">
                <a16:creationId xmlns:a16="http://schemas.microsoft.com/office/drawing/2014/main" id="{032BE5A7-EF98-2221-5224-1E17178C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8" t="16382" r="24473" b="14933"/>
          <a:stretch/>
        </p:blipFill>
        <p:spPr bwMode="auto">
          <a:xfrm>
            <a:off x="3935982" y="2954925"/>
            <a:ext cx="612559" cy="4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48EEAE2-6148-57F1-1BF6-C3D31852F68F}"/>
              </a:ext>
            </a:extLst>
          </p:cNvPr>
          <p:cNvGraphicFramePr/>
          <p:nvPr/>
        </p:nvGraphicFramePr>
        <p:xfrm>
          <a:off x="5914483" y="1509352"/>
          <a:ext cx="5954640" cy="2602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0DDA01-DAE3-B17A-FD8F-3AA6D5D6397B}"/>
              </a:ext>
            </a:extLst>
          </p:cNvPr>
          <p:cNvSpPr txBox="1"/>
          <p:nvPr/>
        </p:nvSpPr>
        <p:spPr>
          <a:xfrm>
            <a:off x="472792" y="1808271"/>
            <a:ext cx="4205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ITU provides State-of the art compute platform for Challenge participants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2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B7F963-CC83-E07B-AF60-4CAAFE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Midnight Marathon – go from “zero to hero”</a:t>
            </a:r>
            <a:b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 and 28 Sep 2024</a:t>
            </a:r>
            <a:b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6pm IST onwards.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B6FE9-7AD5-5AA1-C2E0-3459F7163268}"/>
              </a:ext>
            </a:extLst>
          </p:cNvPr>
          <p:cNvSpPr txBox="1"/>
          <p:nvPr/>
        </p:nvSpPr>
        <p:spPr>
          <a:xfrm>
            <a:off x="3606882" y="4109906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generated image from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https://www.canva.com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55028EB2-4FD7-9828-A53D-302084FF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41" y="320040"/>
            <a:ext cx="2999413" cy="3895344"/>
          </a:xfrm>
          <a:prstGeom prst="rect">
            <a:avLst/>
          </a:prstGeom>
        </p:spPr>
      </p:pic>
      <p:pic>
        <p:nvPicPr>
          <p:cNvPr id="5" name="Picture 4" descr="A child using a computer&#10;&#10;Description automatically generated">
            <a:extLst>
              <a:ext uri="{FF2B5EF4-FFF2-40B4-BE49-F238E27FC236}">
                <a16:creationId xmlns:a16="http://schemas.microsoft.com/office/drawing/2014/main" id="{B8A52B91-F0B4-0217-264D-366791F6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771" y="320040"/>
            <a:ext cx="3875866" cy="3895344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3443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3069-65FA-354B-36D2-24AA72EE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7" y="1009807"/>
            <a:ext cx="10532809" cy="5746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AI/ML in 5G Challenge </a:t>
            </a:r>
          </a:p>
          <a:p>
            <a:pPr lvl="1"/>
            <a:r>
              <a:rPr lang="en-US" dirty="0">
                <a:hlinkClick r:id="rId2"/>
              </a:rPr>
              <a:t>https://aiforgood.itu.int/about-ai-for-good/aiml-in-5g-challenge/</a:t>
            </a:r>
            <a:r>
              <a:rPr lang="en-US" dirty="0"/>
              <a:t> </a:t>
            </a:r>
          </a:p>
          <a:p>
            <a:r>
              <a:rPr lang="en-US" dirty="0"/>
              <a:t>FG ML5G </a:t>
            </a:r>
          </a:p>
          <a:p>
            <a:pPr lvl="1"/>
            <a:r>
              <a:rPr lang="en-US" dirty="0">
                <a:hlinkClick r:id="rId3"/>
              </a:rPr>
              <a:t>https://www.itu.int/en/ITU-T/focusgroups/ml5g/Pages/default.aspx</a:t>
            </a:r>
            <a:endParaRPr lang="en-US" dirty="0"/>
          </a:p>
          <a:p>
            <a:r>
              <a:rPr lang="en-US" dirty="0"/>
              <a:t>FG AN  </a:t>
            </a:r>
          </a:p>
          <a:p>
            <a:pPr lvl="1"/>
            <a:r>
              <a:rPr lang="en-US" dirty="0">
                <a:hlinkClick r:id="rId4"/>
              </a:rPr>
              <a:t>https://www.itu.int/en/ITU-T/focusgroups/an/Pages/default.aspx</a:t>
            </a:r>
            <a:r>
              <a:rPr lang="en-US" dirty="0"/>
              <a:t> </a:t>
            </a:r>
          </a:p>
          <a:p>
            <a:r>
              <a:rPr lang="en-US" dirty="0"/>
              <a:t>ITU-T J-FET Special Editions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https://www.itu.int/pub/S-JNL-VOL2.ISSUE4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https://www.itu.int/pub/S-JNL-VOL3.ISSUE2-2022</a:t>
            </a:r>
            <a:endParaRPr lang="en-US" dirty="0"/>
          </a:p>
          <a:p>
            <a:r>
              <a:rPr lang="en-US" dirty="0"/>
              <a:t>ML5G discovery series</a:t>
            </a:r>
          </a:p>
          <a:p>
            <a:pPr lvl="1"/>
            <a:r>
              <a:rPr lang="en-US" dirty="0">
                <a:hlinkClick r:id="rId7"/>
              </a:rPr>
              <a:t>https://aiforgood.itu.int/eventcat/ai-ml-in-5g/</a:t>
            </a:r>
            <a:r>
              <a:rPr lang="en-US" dirty="0"/>
              <a:t> </a:t>
            </a:r>
          </a:p>
          <a:p>
            <a:r>
              <a:rPr lang="en-US" dirty="0"/>
              <a:t>ITU-T Y.3172</a:t>
            </a:r>
          </a:p>
          <a:p>
            <a:pPr lvl="1"/>
            <a:r>
              <a:rPr lang="en-US" dirty="0">
                <a:hlinkClick r:id="rId8"/>
              </a:rPr>
              <a:t>https://www.itu.int/rec/T-REC-Y.3172/en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BAA81-1382-7DC8-8AED-00197E3119CC}"/>
              </a:ext>
            </a:extLst>
          </p:cNvPr>
          <p:cNvSpPr/>
          <p:nvPr/>
        </p:nvSpPr>
        <p:spPr>
          <a:xfrm>
            <a:off x="0" y="-56710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BDE60-AA7A-65AA-751E-641EF950EF27}"/>
              </a:ext>
            </a:extLst>
          </p:cNvPr>
          <p:cNvSpPr txBox="1"/>
          <p:nvPr/>
        </p:nvSpPr>
        <p:spPr>
          <a:xfrm>
            <a:off x="560883" y="-84870"/>
            <a:ext cx="577300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53966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024-6F4B-DE65-321A-62FB699D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82" y="2609561"/>
            <a:ext cx="5978236" cy="1325563"/>
          </a:xfrm>
        </p:spPr>
        <p:txBody>
          <a:bodyPr/>
          <a:lstStyle/>
          <a:p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17854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1FE14F-30BA-C4A0-BA20-E724F20F9B79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C0B6D-72B7-7C94-C06B-5A9D956AAB60}"/>
              </a:ext>
            </a:extLst>
          </p:cNvPr>
          <p:cNvSpPr txBox="1"/>
          <p:nvPr/>
        </p:nvSpPr>
        <p:spPr>
          <a:xfrm>
            <a:off x="2161309" y="18782"/>
            <a:ext cx="8266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atin typeface="+mj-lt"/>
                <a:ea typeface="+mj-ea"/>
                <a:cs typeface="+mj-cs"/>
              </a:rPr>
              <a:t>Opportunity-1: ITU AI/ML Challenges</a:t>
            </a:r>
            <a:endParaRPr lang="en-CH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F030E9-3B6C-2987-64C8-63998F327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" y="802424"/>
            <a:ext cx="3925327" cy="2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38A51F-A81B-DF83-876B-963DFB23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84" y="802424"/>
            <a:ext cx="3925327" cy="2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EA6FD1-35B4-D0EA-3587-24419754E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43" y="802424"/>
            <a:ext cx="3925327" cy="2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70A4326-ACA0-C21B-DCCE-BD82B82B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" y="3185518"/>
            <a:ext cx="3925327" cy="2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C56CE98-3F5D-B110-9931-9AB89AC4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42" y="3185518"/>
            <a:ext cx="3925327" cy="2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3F6B58-2D4F-38FC-BAC1-ECA39824348D}"/>
              </a:ext>
            </a:extLst>
          </p:cNvPr>
          <p:cNvSpPr txBox="1"/>
          <p:nvPr/>
        </p:nvSpPr>
        <p:spPr>
          <a:xfrm>
            <a:off x="4473554" y="3470253"/>
            <a:ext cx="32988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Challenge provides carefully selected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problem statements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 combination of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open data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real-world and simulations, supported by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technical webinars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experts, mentoring, and practical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hands-on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sessions.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D7FFC-A07B-49F8-2723-2ACA7DF8FFED}"/>
              </a:ext>
            </a:extLst>
          </p:cNvPr>
          <p:cNvSpPr txBox="1"/>
          <p:nvPr/>
        </p:nvSpPr>
        <p:spPr>
          <a:xfrm>
            <a:off x="2439847" y="5824743"/>
            <a:ext cx="7312305" cy="461665"/>
          </a:xfrm>
          <a:custGeom>
            <a:avLst/>
            <a:gdLst>
              <a:gd name="connsiteX0" fmla="*/ 0 w 7312305"/>
              <a:gd name="connsiteY0" fmla="*/ 0 h 461665"/>
              <a:gd name="connsiteX1" fmla="*/ 489362 w 7312305"/>
              <a:gd name="connsiteY1" fmla="*/ 0 h 461665"/>
              <a:gd name="connsiteX2" fmla="*/ 1051847 w 7312305"/>
              <a:gd name="connsiteY2" fmla="*/ 0 h 461665"/>
              <a:gd name="connsiteX3" fmla="*/ 1687455 w 7312305"/>
              <a:gd name="connsiteY3" fmla="*/ 0 h 461665"/>
              <a:gd name="connsiteX4" fmla="*/ 2176817 w 7312305"/>
              <a:gd name="connsiteY4" fmla="*/ 0 h 461665"/>
              <a:gd name="connsiteX5" fmla="*/ 2739302 w 7312305"/>
              <a:gd name="connsiteY5" fmla="*/ 0 h 461665"/>
              <a:gd name="connsiteX6" fmla="*/ 3448033 w 7312305"/>
              <a:gd name="connsiteY6" fmla="*/ 0 h 461665"/>
              <a:gd name="connsiteX7" fmla="*/ 3864272 w 7312305"/>
              <a:gd name="connsiteY7" fmla="*/ 0 h 461665"/>
              <a:gd name="connsiteX8" fmla="*/ 4499880 w 7312305"/>
              <a:gd name="connsiteY8" fmla="*/ 0 h 461665"/>
              <a:gd name="connsiteX9" fmla="*/ 4916119 w 7312305"/>
              <a:gd name="connsiteY9" fmla="*/ 0 h 461665"/>
              <a:gd name="connsiteX10" fmla="*/ 5478604 w 7312305"/>
              <a:gd name="connsiteY10" fmla="*/ 0 h 461665"/>
              <a:gd name="connsiteX11" fmla="*/ 6114212 w 7312305"/>
              <a:gd name="connsiteY11" fmla="*/ 0 h 461665"/>
              <a:gd name="connsiteX12" fmla="*/ 6457328 w 7312305"/>
              <a:gd name="connsiteY12" fmla="*/ 0 h 461665"/>
              <a:gd name="connsiteX13" fmla="*/ 6800444 w 7312305"/>
              <a:gd name="connsiteY13" fmla="*/ 0 h 461665"/>
              <a:gd name="connsiteX14" fmla="*/ 7312305 w 7312305"/>
              <a:gd name="connsiteY14" fmla="*/ 0 h 461665"/>
              <a:gd name="connsiteX15" fmla="*/ 7312305 w 7312305"/>
              <a:gd name="connsiteY15" fmla="*/ 461665 h 461665"/>
              <a:gd name="connsiteX16" fmla="*/ 6676697 w 7312305"/>
              <a:gd name="connsiteY16" fmla="*/ 461665 h 461665"/>
              <a:gd name="connsiteX17" fmla="*/ 6114212 w 7312305"/>
              <a:gd name="connsiteY17" fmla="*/ 461665 h 461665"/>
              <a:gd name="connsiteX18" fmla="*/ 5624850 w 7312305"/>
              <a:gd name="connsiteY18" fmla="*/ 461665 h 461665"/>
              <a:gd name="connsiteX19" fmla="*/ 4989242 w 7312305"/>
              <a:gd name="connsiteY19" fmla="*/ 461665 h 461665"/>
              <a:gd name="connsiteX20" fmla="*/ 4426757 w 7312305"/>
              <a:gd name="connsiteY20" fmla="*/ 461665 h 461665"/>
              <a:gd name="connsiteX21" fmla="*/ 3718026 w 7312305"/>
              <a:gd name="connsiteY21" fmla="*/ 461665 h 461665"/>
              <a:gd name="connsiteX22" fmla="*/ 3009295 w 7312305"/>
              <a:gd name="connsiteY22" fmla="*/ 461665 h 461665"/>
              <a:gd name="connsiteX23" fmla="*/ 2373687 w 7312305"/>
              <a:gd name="connsiteY23" fmla="*/ 461665 h 461665"/>
              <a:gd name="connsiteX24" fmla="*/ 1738079 w 7312305"/>
              <a:gd name="connsiteY24" fmla="*/ 461665 h 461665"/>
              <a:gd name="connsiteX25" fmla="*/ 1102471 w 7312305"/>
              <a:gd name="connsiteY25" fmla="*/ 461665 h 461665"/>
              <a:gd name="connsiteX26" fmla="*/ 686232 w 7312305"/>
              <a:gd name="connsiteY26" fmla="*/ 461665 h 461665"/>
              <a:gd name="connsiteX27" fmla="*/ 0 w 7312305"/>
              <a:gd name="connsiteY27" fmla="*/ 461665 h 461665"/>
              <a:gd name="connsiteX28" fmla="*/ 0 w 7312305"/>
              <a:gd name="connsiteY2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312305" h="461665" fill="none" extrusionOk="0">
                <a:moveTo>
                  <a:pt x="0" y="0"/>
                </a:moveTo>
                <a:cubicBezTo>
                  <a:pt x="164717" y="-30497"/>
                  <a:pt x="377217" y="29019"/>
                  <a:pt x="489362" y="0"/>
                </a:cubicBezTo>
                <a:cubicBezTo>
                  <a:pt x="601507" y="-29019"/>
                  <a:pt x="878502" y="61679"/>
                  <a:pt x="1051847" y="0"/>
                </a:cubicBezTo>
                <a:cubicBezTo>
                  <a:pt x="1225193" y="-61679"/>
                  <a:pt x="1461644" y="12858"/>
                  <a:pt x="1687455" y="0"/>
                </a:cubicBezTo>
                <a:cubicBezTo>
                  <a:pt x="1913266" y="-12858"/>
                  <a:pt x="2005272" y="11897"/>
                  <a:pt x="2176817" y="0"/>
                </a:cubicBezTo>
                <a:cubicBezTo>
                  <a:pt x="2348362" y="-11897"/>
                  <a:pt x="2583844" y="24793"/>
                  <a:pt x="2739302" y="0"/>
                </a:cubicBezTo>
                <a:cubicBezTo>
                  <a:pt x="2894761" y="-24793"/>
                  <a:pt x="3275211" y="59455"/>
                  <a:pt x="3448033" y="0"/>
                </a:cubicBezTo>
                <a:cubicBezTo>
                  <a:pt x="3620855" y="-59455"/>
                  <a:pt x="3710910" y="34507"/>
                  <a:pt x="3864272" y="0"/>
                </a:cubicBezTo>
                <a:cubicBezTo>
                  <a:pt x="4017634" y="-34507"/>
                  <a:pt x="4241593" y="30063"/>
                  <a:pt x="4499880" y="0"/>
                </a:cubicBezTo>
                <a:cubicBezTo>
                  <a:pt x="4758167" y="-30063"/>
                  <a:pt x="4779055" y="47863"/>
                  <a:pt x="4916119" y="0"/>
                </a:cubicBezTo>
                <a:cubicBezTo>
                  <a:pt x="5053183" y="-47863"/>
                  <a:pt x="5274892" y="13483"/>
                  <a:pt x="5478604" y="0"/>
                </a:cubicBezTo>
                <a:cubicBezTo>
                  <a:pt x="5682317" y="-13483"/>
                  <a:pt x="5868721" y="15316"/>
                  <a:pt x="6114212" y="0"/>
                </a:cubicBezTo>
                <a:cubicBezTo>
                  <a:pt x="6359703" y="-15316"/>
                  <a:pt x="6388516" y="19799"/>
                  <a:pt x="6457328" y="0"/>
                </a:cubicBezTo>
                <a:cubicBezTo>
                  <a:pt x="6526140" y="-19799"/>
                  <a:pt x="6712723" y="7921"/>
                  <a:pt x="6800444" y="0"/>
                </a:cubicBezTo>
                <a:cubicBezTo>
                  <a:pt x="6888165" y="-7921"/>
                  <a:pt x="7126364" y="3782"/>
                  <a:pt x="7312305" y="0"/>
                </a:cubicBezTo>
                <a:cubicBezTo>
                  <a:pt x="7352058" y="105749"/>
                  <a:pt x="7297261" y="237882"/>
                  <a:pt x="7312305" y="461665"/>
                </a:cubicBezTo>
                <a:cubicBezTo>
                  <a:pt x="7041649" y="476193"/>
                  <a:pt x="6878883" y="407054"/>
                  <a:pt x="6676697" y="461665"/>
                </a:cubicBezTo>
                <a:cubicBezTo>
                  <a:pt x="6474511" y="516276"/>
                  <a:pt x="6316052" y="419512"/>
                  <a:pt x="6114212" y="461665"/>
                </a:cubicBezTo>
                <a:cubicBezTo>
                  <a:pt x="5912373" y="503818"/>
                  <a:pt x="5862773" y="446237"/>
                  <a:pt x="5624850" y="461665"/>
                </a:cubicBezTo>
                <a:cubicBezTo>
                  <a:pt x="5386927" y="477093"/>
                  <a:pt x="5132683" y="410821"/>
                  <a:pt x="4989242" y="461665"/>
                </a:cubicBezTo>
                <a:cubicBezTo>
                  <a:pt x="4845801" y="512509"/>
                  <a:pt x="4660643" y="440212"/>
                  <a:pt x="4426757" y="461665"/>
                </a:cubicBezTo>
                <a:cubicBezTo>
                  <a:pt x="4192871" y="483118"/>
                  <a:pt x="3950832" y="394297"/>
                  <a:pt x="3718026" y="461665"/>
                </a:cubicBezTo>
                <a:cubicBezTo>
                  <a:pt x="3485220" y="529033"/>
                  <a:pt x="3266357" y="396309"/>
                  <a:pt x="3009295" y="461665"/>
                </a:cubicBezTo>
                <a:cubicBezTo>
                  <a:pt x="2752233" y="527021"/>
                  <a:pt x="2663692" y="441194"/>
                  <a:pt x="2373687" y="461665"/>
                </a:cubicBezTo>
                <a:cubicBezTo>
                  <a:pt x="2083682" y="482136"/>
                  <a:pt x="2018206" y="399174"/>
                  <a:pt x="1738079" y="461665"/>
                </a:cubicBezTo>
                <a:cubicBezTo>
                  <a:pt x="1457952" y="524156"/>
                  <a:pt x="1310156" y="399601"/>
                  <a:pt x="1102471" y="461665"/>
                </a:cubicBezTo>
                <a:cubicBezTo>
                  <a:pt x="894786" y="523729"/>
                  <a:pt x="853121" y="460459"/>
                  <a:pt x="686232" y="461665"/>
                </a:cubicBezTo>
                <a:cubicBezTo>
                  <a:pt x="519343" y="462871"/>
                  <a:pt x="154425" y="385020"/>
                  <a:pt x="0" y="461665"/>
                </a:cubicBezTo>
                <a:cubicBezTo>
                  <a:pt x="-42430" y="338926"/>
                  <a:pt x="4476" y="222655"/>
                  <a:pt x="0" y="0"/>
                </a:cubicBezTo>
                <a:close/>
              </a:path>
              <a:path w="7312305" h="461665" stroke="0" extrusionOk="0">
                <a:moveTo>
                  <a:pt x="0" y="0"/>
                </a:moveTo>
                <a:cubicBezTo>
                  <a:pt x="111727" y="-21926"/>
                  <a:pt x="308472" y="7203"/>
                  <a:pt x="489362" y="0"/>
                </a:cubicBezTo>
                <a:cubicBezTo>
                  <a:pt x="670252" y="-7203"/>
                  <a:pt x="735762" y="9775"/>
                  <a:pt x="832478" y="0"/>
                </a:cubicBezTo>
                <a:cubicBezTo>
                  <a:pt x="929194" y="-9775"/>
                  <a:pt x="1248704" y="25534"/>
                  <a:pt x="1541209" y="0"/>
                </a:cubicBezTo>
                <a:cubicBezTo>
                  <a:pt x="1833714" y="-25534"/>
                  <a:pt x="1817813" y="2147"/>
                  <a:pt x="2030571" y="0"/>
                </a:cubicBezTo>
                <a:cubicBezTo>
                  <a:pt x="2243329" y="-2147"/>
                  <a:pt x="2298385" y="28146"/>
                  <a:pt x="2519933" y="0"/>
                </a:cubicBezTo>
                <a:cubicBezTo>
                  <a:pt x="2741481" y="-28146"/>
                  <a:pt x="3003695" y="42573"/>
                  <a:pt x="3228664" y="0"/>
                </a:cubicBezTo>
                <a:cubicBezTo>
                  <a:pt x="3453633" y="-42573"/>
                  <a:pt x="3549164" y="44961"/>
                  <a:pt x="3644903" y="0"/>
                </a:cubicBezTo>
                <a:cubicBezTo>
                  <a:pt x="3740642" y="-44961"/>
                  <a:pt x="4146239" y="27330"/>
                  <a:pt x="4353634" y="0"/>
                </a:cubicBezTo>
                <a:cubicBezTo>
                  <a:pt x="4561029" y="-27330"/>
                  <a:pt x="4771748" y="56283"/>
                  <a:pt x="5062365" y="0"/>
                </a:cubicBezTo>
                <a:cubicBezTo>
                  <a:pt x="5352982" y="-56283"/>
                  <a:pt x="5451397" y="46397"/>
                  <a:pt x="5624850" y="0"/>
                </a:cubicBezTo>
                <a:cubicBezTo>
                  <a:pt x="5798304" y="-46397"/>
                  <a:pt x="6106415" y="13108"/>
                  <a:pt x="6333581" y="0"/>
                </a:cubicBezTo>
                <a:cubicBezTo>
                  <a:pt x="6560747" y="-13108"/>
                  <a:pt x="6694689" y="53377"/>
                  <a:pt x="6822943" y="0"/>
                </a:cubicBezTo>
                <a:cubicBezTo>
                  <a:pt x="6951197" y="-53377"/>
                  <a:pt x="7098196" y="14287"/>
                  <a:pt x="7312305" y="0"/>
                </a:cubicBezTo>
                <a:cubicBezTo>
                  <a:pt x="7353065" y="187572"/>
                  <a:pt x="7283103" y="289698"/>
                  <a:pt x="7312305" y="461665"/>
                </a:cubicBezTo>
                <a:cubicBezTo>
                  <a:pt x="7059915" y="484031"/>
                  <a:pt x="6986578" y="429933"/>
                  <a:pt x="6749820" y="461665"/>
                </a:cubicBezTo>
                <a:cubicBezTo>
                  <a:pt x="6513062" y="493397"/>
                  <a:pt x="6466572" y="457991"/>
                  <a:pt x="6187335" y="461665"/>
                </a:cubicBezTo>
                <a:cubicBezTo>
                  <a:pt x="5908099" y="465339"/>
                  <a:pt x="5769831" y="398983"/>
                  <a:pt x="5478604" y="461665"/>
                </a:cubicBezTo>
                <a:cubicBezTo>
                  <a:pt x="5187377" y="524347"/>
                  <a:pt x="5064530" y="394484"/>
                  <a:pt x="4916119" y="461665"/>
                </a:cubicBezTo>
                <a:cubicBezTo>
                  <a:pt x="4767709" y="528846"/>
                  <a:pt x="4666092" y="433177"/>
                  <a:pt x="4573003" y="461665"/>
                </a:cubicBezTo>
                <a:cubicBezTo>
                  <a:pt x="4479914" y="490153"/>
                  <a:pt x="4265863" y="444292"/>
                  <a:pt x="4156764" y="461665"/>
                </a:cubicBezTo>
                <a:cubicBezTo>
                  <a:pt x="4047665" y="479038"/>
                  <a:pt x="3671204" y="449931"/>
                  <a:pt x="3448033" y="461665"/>
                </a:cubicBezTo>
                <a:cubicBezTo>
                  <a:pt x="3224862" y="473399"/>
                  <a:pt x="3158033" y="457342"/>
                  <a:pt x="2885548" y="461665"/>
                </a:cubicBezTo>
                <a:cubicBezTo>
                  <a:pt x="2613064" y="465988"/>
                  <a:pt x="2652354" y="461640"/>
                  <a:pt x="2469309" y="461665"/>
                </a:cubicBezTo>
                <a:cubicBezTo>
                  <a:pt x="2286264" y="461690"/>
                  <a:pt x="2033210" y="436220"/>
                  <a:pt x="1906824" y="461665"/>
                </a:cubicBezTo>
                <a:cubicBezTo>
                  <a:pt x="1780438" y="487110"/>
                  <a:pt x="1710962" y="430039"/>
                  <a:pt x="1563708" y="461665"/>
                </a:cubicBezTo>
                <a:cubicBezTo>
                  <a:pt x="1416454" y="493291"/>
                  <a:pt x="1305851" y="439793"/>
                  <a:pt x="1220592" y="461665"/>
                </a:cubicBezTo>
                <a:cubicBezTo>
                  <a:pt x="1135333" y="483537"/>
                  <a:pt x="889721" y="429548"/>
                  <a:pt x="658107" y="461665"/>
                </a:cubicBezTo>
                <a:cubicBezTo>
                  <a:pt x="426494" y="493782"/>
                  <a:pt x="243878" y="392337"/>
                  <a:pt x="0" y="461665"/>
                </a:cubicBezTo>
                <a:cubicBezTo>
                  <a:pt x="-16542" y="301126"/>
                  <a:pt x="31650" y="189158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Given a real world problem, how to solve it using AI/ML?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024B3-C761-3632-3ED9-A0220749729A}"/>
              </a:ext>
            </a:extLst>
          </p:cNvPr>
          <p:cNvSpPr txBox="1"/>
          <p:nvPr/>
        </p:nvSpPr>
        <p:spPr>
          <a:xfrm>
            <a:off x="10428052" y="1252090"/>
            <a:ext cx="1763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large dataset to identify high probability of landslide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B6038-0BA8-8A11-C3C3-7A80F398EA18}"/>
              </a:ext>
            </a:extLst>
          </p:cNvPr>
          <p:cNvSpPr txBox="1"/>
          <p:nvPr/>
        </p:nvSpPr>
        <p:spPr>
          <a:xfrm>
            <a:off x="6365479" y="1268610"/>
            <a:ext cx="17639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analyze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 energy consumption from 100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basestations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 from HKT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70644-DBBD-1DBC-30E2-C22C4C75EDFB}"/>
              </a:ext>
            </a:extLst>
          </p:cNvPr>
          <p:cNvSpPr txBox="1"/>
          <p:nvPr/>
        </p:nvSpPr>
        <p:spPr>
          <a:xfrm>
            <a:off x="2620471" y="1252090"/>
            <a:ext cx="1384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venir Normal" panose="02000503020000020003" pitchFamily="2" charset="0"/>
                <a:ea typeface="+mn-ea"/>
                <a:cs typeface="+mn-cs"/>
              </a:rPr>
              <a:t>To analyse sound of rain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470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3A3D72-854F-289B-9EDC-9419F7083849}"/>
              </a:ext>
            </a:extLst>
          </p:cNvPr>
          <p:cNvSpPr/>
          <p:nvPr/>
        </p:nvSpPr>
        <p:spPr>
          <a:xfrm>
            <a:off x="0" y="28036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725B1BCC-6B1E-31CF-CAFB-1671B3A04A34}"/>
              </a:ext>
            </a:extLst>
          </p:cNvPr>
          <p:cNvSpPr txBox="1"/>
          <p:nvPr/>
        </p:nvSpPr>
        <p:spPr>
          <a:xfrm>
            <a:off x="87002" y="215319"/>
            <a:ext cx="116637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TAC-2 (China)</a:t>
            </a:r>
            <a:endParaRPr lang="en-GB"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C5270-E8EA-2849-5D9B-3D6700DA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2" y="1074251"/>
            <a:ext cx="7467348" cy="369056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Step-1: Curate code and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C9304-9DC7-B8B8-3D21-2953190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2" y="1569051"/>
            <a:ext cx="5272789" cy="526091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10B3559-E6B2-63B0-1DCB-9A0682DBBF40}"/>
              </a:ext>
            </a:extLst>
          </p:cNvPr>
          <p:cNvSpPr/>
          <p:nvPr/>
        </p:nvSpPr>
        <p:spPr>
          <a:xfrm>
            <a:off x="4642338" y="2391507"/>
            <a:ext cx="1167619" cy="309490"/>
          </a:xfrm>
          <a:custGeom>
            <a:avLst/>
            <a:gdLst>
              <a:gd name="connsiteX0" fmla="*/ 0 w 1392702"/>
              <a:gd name="connsiteY0" fmla="*/ 618979 h 618979"/>
              <a:gd name="connsiteX1" fmla="*/ 703385 w 1392702"/>
              <a:gd name="connsiteY1" fmla="*/ 225084 h 618979"/>
              <a:gd name="connsiteX2" fmla="*/ 464234 w 1392702"/>
              <a:gd name="connsiteY2" fmla="*/ 590844 h 618979"/>
              <a:gd name="connsiteX3" fmla="*/ 1392702 w 1392702"/>
              <a:gd name="connsiteY3" fmla="*/ 0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618979">
                <a:moveTo>
                  <a:pt x="0" y="618979"/>
                </a:moveTo>
                <a:cubicBezTo>
                  <a:pt x="313006" y="424376"/>
                  <a:pt x="626013" y="229773"/>
                  <a:pt x="703385" y="225084"/>
                </a:cubicBezTo>
                <a:cubicBezTo>
                  <a:pt x="780757" y="220395"/>
                  <a:pt x="349348" y="628358"/>
                  <a:pt x="464234" y="590844"/>
                </a:cubicBezTo>
                <a:cubicBezTo>
                  <a:pt x="579120" y="553330"/>
                  <a:pt x="985911" y="276665"/>
                  <a:pt x="1392702" y="0"/>
                </a:cubicBezTo>
              </a:path>
            </a:pathLst>
          </a:cu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2B69-611A-7E41-9B54-00E1A7AB0C7E}"/>
              </a:ext>
            </a:extLst>
          </p:cNvPr>
          <p:cNvSpPr txBox="1"/>
          <p:nvPr/>
        </p:nvSpPr>
        <p:spPr>
          <a:xfrm>
            <a:off x="5312134" y="1745176"/>
            <a:ext cx="214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Collection of Large Action Models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DC19192-6E64-7771-5210-65A4FB4163B1}"/>
              </a:ext>
            </a:extLst>
          </p:cNvPr>
          <p:cNvSpPr/>
          <p:nvPr/>
        </p:nvSpPr>
        <p:spPr>
          <a:xfrm>
            <a:off x="4642338" y="4414038"/>
            <a:ext cx="1167619" cy="294334"/>
          </a:xfrm>
          <a:custGeom>
            <a:avLst/>
            <a:gdLst>
              <a:gd name="connsiteX0" fmla="*/ 0 w 1392702"/>
              <a:gd name="connsiteY0" fmla="*/ 618979 h 618979"/>
              <a:gd name="connsiteX1" fmla="*/ 703385 w 1392702"/>
              <a:gd name="connsiteY1" fmla="*/ 225084 h 618979"/>
              <a:gd name="connsiteX2" fmla="*/ 464234 w 1392702"/>
              <a:gd name="connsiteY2" fmla="*/ 590844 h 618979"/>
              <a:gd name="connsiteX3" fmla="*/ 1392702 w 1392702"/>
              <a:gd name="connsiteY3" fmla="*/ 0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618979">
                <a:moveTo>
                  <a:pt x="0" y="618979"/>
                </a:moveTo>
                <a:cubicBezTo>
                  <a:pt x="313006" y="424376"/>
                  <a:pt x="626013" y="229773"/>
                  <a:pt x="703385" y="225084"/>
                </a:cubicBezTo>
                <a:cubicBezTo>
                  <a:pt x="780757" y="220395"/>
                  <a:pt x="349348" y="628358"/>
                  <a:pt x="464234" y="590844"/>
                </a:cubicBezTo>
                <a:cubicBezTo>
                  <a:pt x="579120" y="553330"/>
                  <a:pt x="985911" y="276665"/>
                  <a:pt x="1392702" y="0"/>
                </a:cubicBezTo>
              </a:path>
            </a:pathLst>
          </a:cu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2ECE8-4EC9-F9E4-A731-40CF73A63C73}"/>
              </a:ext>
            </a:extLst>
          </p:cNvPr>
          <p:cNvSpPr txBox="1"/>
          <p:nvPr/>
        </p:nvSpPr>
        <p:spPr>
          <a:xfrm>
            <a:off x="5312133" y="3767707"/>
            <a:ext cx="214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Collection of agents (</a:t>
            </a:r>
            <a:r>
              <a:rPr lang="en-US" dirty="0" err="1">
                <a:highlight>
                  <a:srgbClr val="FFFF00"/>
                </a:highlight>
              </a:rPr>
              <a:t>xApps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4810E-D20B-0907-CEF6-7E574DB1FD8F}"/>
              </a:ext>
            </a:extLst>
          </p:cNvPr>
          <p:cNvSpPr txBox="1"/>
          <p:nvPr/>
        </p:nvSpPr>
        <p:spPr>
          <a:xfrm>
            <a:off x="5539835" y="5894755"/>
            <a:ext cx="621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NewRoman"/>
              </a:rPr>
              <a:t>ITU Journal on Future and Evolving Technologies, Volume 4, Issue 2, June 2023 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E8E682-F35C-D4DE-EB70-93AF12D0BA66}"/>
              </a:ext>
            </a:extLst>
          </p:cNvPr>
          <p:cNvSpPr/>
          <p:nvPr/>
        </p:nvSpPr>
        <p:spPr>
          <a:xfrm>
            <a:off x="7776837" y="1003913"/>
            <a:ext cx="2011681" cy="74504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ML5G Challenge code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AFD608-2F92-3260-A161-870DEB75CB18}"/>
              </a:ext>
            </a:extLst>
          </p:cNvPr>
          <p:cNvSpPr/>
          <p:nvPr/>
        </p:nvSpPr>
        <p:spPr>
          <a:xfrm>
            <a:off x="9958115" y="1003913"/>
            <a:ext cx="1743609" cy="74504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TAC generated Agents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51B28EF-FBDB-28E5-E458-83D34B8FE8D0}"/>
              </a:ext>
            </a:extLst>
          </p:cNvPr>
          <p:cNvSpPr/>
          <p:nvPr/>
        </p:nvSpPr>
        <p:spPr>
          <a:xfrm>
            <a:off x="8581293" y="2108612"/>
            <a:ext cx="2729132" cy="7280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Experimentation Sandbox</a:t>
            </a:r>
          </a:p>
        </p:txBody>
      </p:sp>
      <p:sp>
        <p:nvSpPr>
          <p:cNvPr id="21" name="Snip Diagonal Corner of Rectangle 20">
            <a:extLst>
              <a:ext uri="{FF2B5EF4-FFF2-40B4-BE49-F238E27FC236}">
                <a16:creationId xmlns:a16="http://schemas.microsoft.com/office/drawing/2014/main" id="{73FA72FB-E208-155B-8382-8C917FE891C2}"/>
              </a:ext>
            </a:extLst>
          </p:cNvPr>
          <p:cNvSpPr/>
          <p:nvPr/>
        </p:nvSpPr>
        <p:spPr>
          <a:xfrm>
            <a:off x="9233629" y="3224672"/>
            <a:ext cx="1448972" cy="888719"/>
          </a:xfrm>
          <a:prstGeom prst="snip2Diag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Baseline Agents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CF7E441-D489-652B-B41C-22BB5B64059E}"/>
              </a:ext>
            </a:extLst>
          </p:cNvPr>
          <p:cNvSpPr/>
          <p:nvPr/>
        </p:nvSpPr>
        <p:spPr>
          <a:xfrm>
            <a:off x="7723163" y="4561205"/>
            <a:ext cx="2155496" cy="57634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Industry/academia simulations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5465897-0E71-3474-F21B-C6807AEB5CEB}"/>
              </a:ext>
            </a:extLst>
          </p:cNvPr>
          <p:cNvSpPr/>
          <p:nvPr/>
        </p:nvSpPr>
        <p:spPr>
          <a:xfrm>
            <a:off x="10335065" y="4556064"/>
            <a:ext cx="1856935" cy="57634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Opensource </a:t>
            </a:r>
            <a:r>
              <a:rPr lang="en-US" b="1" dirty="0" err="1">
                <a:solidFill>
                  <a:schemeClr val="tx1"/>
                </a:solidFill>
              </a:rPr>
              <a:t>PoCs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A14ACE-FDE3-DAF3-C7AD-06E56198941C}"/>
              </a:ext>
            </a:extLst>
          </p:cNvPr>
          <p:cNvCxnSpPr>
            <a:stCxn id="16" idx="4"/>
            <a:endCxn id="20" idx="0"/>
          </p:cNvCxnSpPr>
          <p:nvPr/>
        </p:nvCxnSpPr>
        <p:spPr>
          <a:xfrm rot="16200000" flipH="1">
            <a:off x="9184443" y="1347196"/>
            <a:ext cx="359650" cy="1163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FAF5B51-5456-96E7-3223-54D0537E4607}"/>
              </a:ext>
            </a:extLst>
          </p:cNvPr>
          <p:cNvCxnSpPr>
            <a:stCxn id="17" idx="4"/>
            <a:endCxn id="20" idx="0"/>
          </p:cNvCxnSpPr>
          <p:nvPr/>
        </p:nvCxnSpPr>
        <p:spPr>
          <a:xfrm rot="5400000">
            <a:off x="10208065" y="1486757"/>
            <a:ext cx="359650" cy="884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24498FA-942A-DC9E-E8EF-958DF08A96FF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rot="16200000" flipH="1">
            <a:off x="9757959" y="3024515"/>
            <a:ext cx="388057" cy="1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1E1B1C-0668-0596-F8E9-F48AC21BD218}"/>
              </a:ext>
            </a:extLst>
          </p:cNvPr>
          <p:cNvCxnSpPr>
            <a:stCxn id="21" idx="1"/>
            <a:endCxn id="22" idx="0"/>
          </p:cNvCxnSpPr>
          <p:nvPr/>
        </p:nvCxnSpPr>
        <p:spPr>
          <a:xfrm rot="5400000">
            <a:off x="9155606" y="3758696"/>
            <a:ext cx="447814" cy="1157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4EEB4A9-D751-B020-E317-863E3F53DEEA}"/>
              </a:ext>
            </a:extLst>
          </p:cNvPr>
          <p:cNvCxnSpPr>
            <a:stCxn id="21" idx="1"/>
            <a:endCxn id="23" idx="0"/>
          </p:cNvCxnSpPr>
          <p:nvPr/>
        </p:nvCxnSpPr>
        <p:spPr>
          <a:xfrm rot="16200000" flipH="1">
            <a:off x="10389488" y="3682018"/>
            <a:ext cx="442673" cy="1305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53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09B6E3-75A2-BD78-ACF3-10E10B07A1A7}"/>
              </a:ext>
            </a:extLst>
          </p:cNvPr>
          <p:cNvSpPr/>
          <p:nvPr/>
        </p:nvSpPr>
        <p:spPr>
          <a:xfrm>
            <a:off x="0" y="87916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9493489D-9816-8F36-B4C9-9236F6416746}"/>
              </a:ext>
            </a:extLst>
          </p:cNvPr>
          <p:cNvSpPr txBox="1"/>
          <p:nvPr/>
        </p:nvSpPr>
        <p:spPr>
          <a:xfrm>
            <a:off x="114589" y="276025"/>
            <a:ext cx="12077411" cy="38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“Good data” – Creating good dataset costs time and money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30E81-E3A9-0020-09E7-A9886316656B}"/>
              </a:ext>
            </a:extLst>
          </p:cNvPr>
          <p:cNvSpPr txBox="1"/>
          <p:nvPr/>
        </p:nvSpPr>
        <p:spPr>
          <a:xfrm>
            <a:off x="1265538" y="1602233"/>
            <a:ext cx="32544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defRPr sz="2800"/>
            </a:lvl1pPr>
          </a:lstStyle>
          <a:p>
            <a:r>
              <a:rPr lang="en-US" sz="2400" dirty="0"/>
              <a:t>Matches the use case,</a:t>
            </a:r>
          </a:p>
          <a:p>
            <a:r>
              <a:rPr lang="en-US" sz="2400" dirty="0"/>
              <a:t>Reflects real world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B5DC-C61A-7F78-D6CE-CC04B5AB3B2D}"/>
              </a:ext>
            </a:extLst>
          </p:cNvPr>
          <p:cNvSpPr txBox="1"/>
          <p:nvPr/>
        </p:nvSpPr>
        <p:spPr>
          <a:xfrm>
            <a:off x="8956826" y="5133682"/>
            <a:ext cx="302499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CH"/>
            </a:defPPr>
            <a:lvl1pPr lvl="0">
              <a:lnSpc>
                <a:spcPct val="100000"/>
              </a:lnSpc>
              <a:defRPr sz="2400"/>
            </a:lvl1pPr>
          </a:lstStyle>
          <a:p>
            <a:r>
              <a:rPr lang="en-IN" dirty="0"/>
              <a:t>Vetted by domain experts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82843-4913-E0EB-3697-678C5B6BCB4B}"/>
              </a:ext>
            </a:extLst>
          </p:cNvPr>
          <p:cNvSpPr txBox="1"/>
          <p:nvPr/>
        </p:nvSpPr>
        <p:spPr>
          <a:xfrm>
            <a:off x="1605606" y="5107945"/>
            <a:ext cx="211279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CH"/>
            </a:defPPr>
            <a:lvl1pPr lvl="0">
              <a:lnSpc>
                <a:spcPct val="100000"/>
              </a:lnSpc>
              <a:defRPr sz="2400"/>
            </a:lvl1pPr>
          </a:lstStyle>
          <a:p>
            <a:r>
              <a:rPr lang="en-IN" dirty="0"/>
              <a:t>Correlated, e.g. time, space 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515A5C-1203-B764-F295-E8CFD8058D09}"/>
              </a:ext>
            </a:extLst>
          </p:cNvPr>
          <p:cNvSpPr/>
          <p:nvPr/>
        </p:nvSpPr>
        <p:spPr>
          <a:xfrm>
            <a:off x="302853" y="1455147"/>
            <a:ext cx="4790365" cy="1414293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5CBC90-A0F9-13A8-FABD-A8413FDE5BE0}"/>
              </a:ext>
            </a:extLst>
          </p:cNvPr>
          <p:cNvSpPr/>
          <p:nvPr/>
        </p:nvSpPr>
        <p:spPr>
          <a:xfrm>
            <a:off x="8461610" y="4995283"/>
            <a:ext cx="3360149" cy="1114174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919EA6-498D-186F-871A-046251218585}"/>
              </a:ext>
            </a:extLst>
          </p:cNvPr>
          <p:cNvSpPr/>
          <p:nvPr/>
        </p:nvSpPr>
        <p:spPr>
          <a:xfrm>
            <a:off x="1128482" y="4927043"/>
            <a:ext cx="3024991" cy="109840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1157-5BEE-BF90-BCAA-2B99C4E09B0D}"/>
              </a:ext>
            </a:extLst>
          </p:cNvPr>
          <p:cNvSpPr txBox="1"/>
          <p:nvPr/>
        </p:nvSpPr>
        <p:spPr>
          <a:xfrm>
            <a:off x="3056549" y="962866"/>
            <a:ext cx="2702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Sound of rain to train smart weather station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E76FF6-230B-0ED9-9530-9C750288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50" y="2008812"/>
            <a:ext cx="2628900" cy="1587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E9BB04-6800-840C-3621-84F7D54D81CF}"/>
              </a:ext>
            </a:extLst>
          </p:cNvPr>
          <p:cNvSpPr txBox="1"/>
          <p:nvPr/>
        </p:nvSpPr>
        <p:spPr>
          <a:xfrm>
            <a:off x="3782848" y="3596312"/>
            <a:ext cx="2628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https://aiforgood.itu.int/event/2023-tinyml-challenge-webinar</a:t>
            </a:r>
            <a:r>
              <a:rPr lang="en-US" sz="1100" dirty="0"/>
              <a:t> /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C05E5B-7619-90E6-B6D0-C47AAAF4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08" y="5630283"/>
            <a:ext cx="2611171" cy="10984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5022C4-422B-AE74-DEC6-69581E16121A}"/>
              </a:ext>
            </a:extLst>
          </p:cNvPr>
          <p:cNvSpPr txBox="1"/>
          <p:nvPr/>
        </p:nvSpPr>
        <p:spPr>
          <a:xfrm>
            <a:off x="48158" y="6082966"/>
            <a:ext cx="33777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https://aiforgood.itu.int/event/ai-ml-challenge-finale-multi-modal-v2v-beam-prediction-depth-map-estimation-in-6g-and-3d-location-estimation/</a:t>
            </a:r>
            <a:r>
              <a:rPr lang="en-US" sz="1050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F1524-3F66-4706-394A-DFAB9236D0E8}"/>
              </a:ext>
            </a:extLst>
          </p:cNvPr>
          <p:cNvSpPr txBox="1"/>
          <p:nvPr/>
        </p:nvSpPr>
        <p:spPr>
          <a:xfrm>
            <a:off x="293286" y="4580981"/>
            <a:ext cx="2895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Merge Blender and wireless site</a:t>
            </a:r>
          </a:p>
          <a:p>
            <a:r>
              <a:rPr lang="en-IN" sz="1600" dirty="0">
                <a:highlight>
                  <a:srgbClr val="FFFF00"/>
                </a:highlight>
              </a:rPr>
              <a:t>LIDAR and visual data from Blender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6E7F6A-F799-AAC2-1260-6CC725730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498" y="4504843"/>
            <a:ext cx="2124444" cy="22615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8121AA-80D1-19E6-3B45-0ADB00DE1D20}"/>
              </a:ext>
            </a:extLst>
          </p:cNvPr>
          <p:cNvSpPr txBox="1"/>
          <p:nvPr/>
        </p:nvSpPr>
        <p:spPr>
          <a:xfrm>
            <a:off x="5162806" y="5564269"/>
            <a:ext cx="843557" cy="37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LIDAR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1EDE-D15C-089A-C79E-13BC21A201F0}"/>
              </a:ext>
            </a:extLst>
          </p:cNvPr>
          <p:cNvSpPr txBox="1"/>
          <p:nvPr/>
        </p:nvSpPr>
        <p:spPr>
          <a:xfrm>
            <a:off x="4129794" y="5514852"/>
            <a:ext cx="10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camera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7E5BDE-F70D-760E-9CF4-98EE17D9D9C6}"/>
              </a:ext>
            </a:extLst>
          </p:cNvPr>
          <p:cNvSpPr txBox="1"/>
          <p:nvPr/>
        </p:nvSpPr>
        <p:spPr>
          <a:xfrm>
            <a:off x="5297710" y="6425367"/>
            <a:ext cx="10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3287C6-1EC3-BD53-F7DD-BA209D72BC00}"/>
              </a:ext>
            </a:extLst>
          </p:cNvPr>
          <p:cNvSpPr txBox="1"/>
          <p:nvPr/>
        </p:nvSpPr>
        <p:spPr>
          <a:xfrm>
            <a:off x="4129794" y="6496341"/>
            <a:ext cx="10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RADAR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9F343-036F-213E-B7C7-3BF6F70C3FF6}"/>
              </a:ext>
            </a:extLst>
          </p:cNvPr>
          <p:cNvSpPr txBox="1"/>
          <p:nvPr/>
        </p:nvSpPr>
        <p:spPr>
          <a:xfrm>
            <a:off x="9109743" y="6088019"/>
            <a:ext cx="2702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Annotated ITU FG documents as datasets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F3597F-68AA-0B7C-AD4C-3B39035A6416}"/>
              </a:ext>
            </a:extLst>
          </p:cNvPr>
          <p:cNvCxnSpPr/>
          <p:nvPr/>
        </p:nvCxnSpPr>
        <p:spPr>
          <a:xfrm>
            <a:off x="6550925" y="973709"/>
            <a:ext cx="0" cy="57072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7586B3-BFCB-A209-F93D-DF1D812ADC51}"/>
              </a:ext>
            </a:extLst>
          </p:cNvPr>
          <p:cNvCxnSpPr>
            <a:cxnSpLocks/>
          </p:cNvCxnSpPr>
          <p:nvPr/>
        </p:nvCxnSpPr>
        <p:spPr>
          <a:xfrm flipH="1">
            <a:off x="832513" y="4258100"/>
            <a:ext cx="10375835" cy="15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65657FF-0599-0757-CF30-25386B6A5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869" y="909945"/>
            <a:ext cx="5360948" cy="2104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2794ED-4CD1-6E37-DAA1-E87C1F5D955D}"/>
              </a:ext>
            </a:extLst>
          </p:cNvPr>
          <p:cNvSpPr txBox="1"/>
          <p:nvPr/>
        </p:nvSpPr>
        <p:spPr>
          <a:xfrm>
            <a:off x="10531195" y="1547147"/>
            <a:ext cx="1357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is just 1 part of the puzzle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4A3680-387C-6F31-1276-745D55ECE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597" y="2828094"/>
            <a:ext cx="2844800" cy="71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4E4864-8386-DB22-C6DA-E7DB9D2BF8C0}"/>
              </a:ext>
            </a:extLst>
          </p:cNvPr>
          <p:cNvSpPr txBox="1"/>
          <p:nvPr/>
        </p:nvSpPr>
        <p:spPr>
          <a:xfrm>
            <a:off x="6661994" y="4008576"/>
            <a:ext cx="5200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https://challenge.aiforgood.itu.int/match/matchitem/93</a:t>
            </a:r>
            <a:r>
              <a:rPr lang="en-US" sz="12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8904B-4ED8-1AE0-6C76-031FC236966C}"/>
              </a:ext>
            </a:extLst>
          </p:cNvPr>
          <p:cNvSpPr txBox="1"/>
          <p:nvPr/>
        </p:nvSpPr>
        <p:spPr>
          <a:xfrm>
            <a:off x="6620868" y="3388541"/>
            <a:ext cx="5509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u="none" strike="noStrike" dirty="0">
                <a:solidFill>
                  <a:srgbClr val="FFFFFF"/>
                </a:solidFill>
                <a:effectLst/>
                <a:highlight>
                  <a:srgbClr val="343A40"/>
                </a:highlight>
                <a:latin typeface="-apple-system"/>
              </a:rPr>
              <a:t>POWDER-RENEW is supported by National </a:t>
            </a:r>
            <a:r>
              <a:rPr lang="en-IN" b="0" i="1" u="none" strike="noStrike" dirty="0" err="1">
                <a:solidFill>
                  <a:srgbClr val="FFFFFF"/>
                </a:solidFill>
                <a:effectLst/>
                <a:highlight>
                  <a:srgbClr val="343A40"/>
                </a:highlight>
                <a:latin typeface="-apple-system"/>
              </a:rPr>
              <a:t>Sciense</a:t>
            </a:r>
            <a:r>
              <a:rPr lang="en-IN" b="0" i="1" u="none" strike="noStrike" dirty="0">
                <a:solidFill>
                  <a:srgbClr val="FFFFFF"/>
                </a:solidFill>
                <a:effectLst/>
                <a:highlight>
                  <a:srgbClr val="343A40"/>
                </a:highlight>
                <a:latin typeface="-apple-system"/>
              </a:rPr>
              <a:t>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6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98117E-5CE5-894A-7005-352DCE83EFB8}"/>
              </a:ext>
            </a:extLst>
          </p:cNvPr>
          <p:cNvSpPr txBox="1"/>
          <p:nvPr/>
        </p:nvSpPr>
        <p:spPr>
          <a:xfrm>
            <a:off x="-2889" y="6616323"/>
            <a:ext cx="12191152" cy="1538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CH" sz="20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80F6C6-81E0-8A70-4461-64A24F42F1D5}"/>
              </a:ext>
            </a:extLst>
          </p:cNvPr>
          <p:cNvSpPr/>
          <p:nvPr/>
        </p:nvSpPr>
        <p:spPr>
          <a:xfrm>
            <a:off x="7833569" y="58791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ITU Challenge repository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B0C892-5C48-B3D0-42BA-36C556220E00}"/>
              </a:ext>
            </a:extLst>
          </p:cNvPr>
          <p:cNvSpPr/>
          <p:nvPr/>
        </p:nvSpPr>
        <p:spPr>
          <a:xfrm>
            <a:off x="7833569" y="2100270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Code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04E6E9-B241-319C-E071-658D8D43B15A}"/>
              </a:ext>
            </a:extLst>
          </p:cNvPr>
          <p:cNvSpPr/>
          <p:nvPr/>
        </p:nvSpPr>
        <p:spPr>
          <a:xfrm>
            <a:off x="10094209" y="1023863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ITU Journal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6E479-4975-6016-11B0-D9F281D7DE1D}"/>
              </a:ext>
            </a:extLst>
          </p:cNvPr>
          <p:cNvSpPr/>
          <p:nvPr/>
        </p:nvSpPr>
        <p:spPr>
          <a:xfrm>
            <a:off x="10099906" y="5344393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Webinars and mentoring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494A77-8BD4-D593-5835-A92058DAECDE}"/>
              </a:ext>
            </a:extLst>
          </p:cNvPr>
          <p:cNvSpPr/>
          <p:nvPr/>
        </p:nvSpPr>
        <p:spPr>
          <a:xfrm>
            <a:off x="10094209" y="3299312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ITU ML5G Standards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9051E5-0692-62D9-EAB5-D816AFD323B8}"/>
              </a:ext>
            </a:extLst>
          </p:cNvPr>
          <p:cNvSpPr/>
          <p:nvPr/>
        </p:nvSpPr>
        <p:spPr>
          <a:xfrm>
            <a:off x="7833569" y="4419039"/>
            <a:ext cx="2063790" cy="1214651"/>
          </a:xfrm>
          <a:prstGeom prst="ellipse">
            <a:avLst/>
          </a:prstGeom>
          <a:solidFill>
            <a:srgbClr val="C00000"/>
          </a:solidFill>
          <a:effectLst>
            <a:outerShdw blurRad="157105" dist="46098" dir="3695092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Free GPUs for participants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9385E56-1D0A-BFBC-1FE0-99A997978152}"/>
              </a:ext>
            </a:extLst>
          </p:cNvPr>
          <p:cNvGraphicFramePr>
            <a:graphicFrameLocks noGrp="1"/>
          </p:cNvGraphicFramePr>
          <p:nvPr/>
        </p:nvGraphicFramePr>
        <p:xfrm>
          <a:off x="38996" y="1383257"/>
          <a:ext cx="7693300" cy="41818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82700">
                  <a:extLst>
                    <a:ext uri="{9D8B030D-6E8A-4147-A177-3AD203B41FA5}">
                      <a16:colId xmlns:a16="http://schemas.microsoft.com/office/drawing/2014/main" val="1834956077"/>
                    </a:ext>
                  </a:extLst>
                </a:gridCol>
                <a:gridCol w="6910600">
                  <a:extLst>
                    <a:ext uri="{9D8B030D-6E8A-4147-A177-3AD203B41FA5}">
                      <a16:colId xmlns:a16="http://schemas.microsoft.com/office/drawing/2014/main" val="3508666754"/>
                    </a:ext>
                  </a:extLst>
                </a:gridCol>
              </a:tblGrid>
              <a:tr h="65260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Can I find good quality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data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analyse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410417"/>
                  </a:ext>
                </a:extLst>
              </a:tr>
              <a:tr h="65260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 need reference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code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 for ML pipelines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322541"/>
                  </a:ext>
                </a:extLst>
              </a:tr>
              <a:tr h="65260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 need to read/publish quality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research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 on AI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540614"/>
                  </a:ext>
                </a:extLst>
              </a:tr>
              <a:tr h="65260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How do I map AI/ML to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standards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577719"/>
                  </a:ext>
                </a:extLst>
              </a:tr>
              <a:tr h="65260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Can I get free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GPUs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498084"/>
                  </a:ext>
                </a:extLst>
              </a:tr>
              <a:tr h="91888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Can I get a support </a:t>
                      </a:r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forum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? 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99269"/>
                  </a:ext>
                </a:extLst>
              </a:tr>
            </a:tbl>
          </a:graphicData>
        </a:graphic>
      </p:graphicFrame>
      <p:sp>
        <p:nvSpPr>
          <p:cNvPr id="39" name="矩形 143">
            <a:extLst>
              <a:ext uri="{FF2B5EF4-FFF2-40B4-BE49-F238E27FC236}">
                <a16:creationId xmlns:a16="http://schemas.microsoft.com/office/drawing/2014/main" id="{186E0FDA-72ED-1DB2-02FB-79CFBFE3D1C5}"/>
              </a:ext>
            </a:extLst>
          </p:cNvPr>
          <p:cNvSpPr/>
          <p:nvPr/>
        </p:nvSpPr>
        <p:spPr>
          <a:xfrm>
            <a:off x="202471" y="580660"/>
            <a:ext cx="7260079" cy="49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zh-CN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  <a:cs typeface="Times New Roman" panose="02020603050405020304" pitchFamily="18" charset="0"/>
              </a:rPr>
              <a:t>ITU AI/ML Challenges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0DFD88-891F-3E65-1F53-07CECC860B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595124" y="1095560"/>
            <a:ext cx="801320" cy="1061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2D0E93-20D0-F044-8F51-39F67114B788}"/>
              </a:ext>
            </a:extLst>
          </p:cNvPr>
          <p:cNvCxnSpPr>
            <a:cxnSpLocks/>
            <a:stCxn id="14" idx="3"/>
            <a:endCxn id="13" idx="7"/>
          </p:cNvCxnSpPr>
          <p:nvPr/>
        </p:nvCxnSpPr>
        <p:spPr>
          <a:xfrm flipH="1">
            <a:off x="9595124" y="2060632"/>
            <a:ext cx="801320" cy="2175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0F87D4-F5C6-DAE5-D8D9-8B0F71291B18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9595124" y="3137039"/>
            <a:ext cx="801320" cy="3401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4E6AFA4-14C2-D64F-620F-E31DE50F8F69}"/>
              </a:ext>
            </a:extLst>
          </p:cNvPr>
          <p:cNvCxnSpPr>
            <a:cxnSpLocks/>
            <a:stCxn id="16" idx="3"/>
            <a:endCxn id="22" idx="7"/>
          </p:cNvCxnSpPr>
          <p:nvPr/>
        </p:nvCxnSpPr>
        <p:spPr>
          <a:xfrm flipH="1">
            <a:off x="9595124" y="4336081"/>
            <a:ext cx="801320" cy="2608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0F3B04-89DF-11DD-A845-3401F9344D91}"/>
              </a:ext>
            </a:extLst>
          </p:cNvPr>
          <p:cNvCxnSpPr>
            <a:cxnSpLocks/>
            <a:stCxn id="22" idx="5"/>
            <a:endCxn id="15" idx="2"/>
          </p:cNvCxnSpPr>
          <p:nvPr/>
        </p:nvCxnSpPr>
        <p:spPr>
          <a:xfrm>
            <a:off x="9595124" y="5455808"/>
            <a:ext cx="504782" cy="4959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7D994A1-C823-2DDE-D4C9-170677AC80AE}"/>
              </a:ext>
            </a:extLst>
          </p:cNvPr>
          <p:cNvCxnSpPr>
            <a:cxnSpLocks/>
          </p:cNvCxnSpPr>
          <p:nvPr/>
        </p:nvCxnSpPr>
        <p:spPr>
          <a:xfrm>
            <a:off x="7621081" y="617832"/>
            <a:ext cx="0" cy="5333886"/>
          </a:xfrm>
          <a:prstGeom prst="line">
            <a:avLst/>
          </a:prstGeom>
          <a:effectLst>
            <a:outerShdw blurRad="217876" dist="16433" dir="3812944" sx="76000" sy="76000" algn="l" rotWithShape="0">
              <a:prstClr val="black">
                <a:alpha val="19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7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5" name="Subtitl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36" name="Picture 4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537" name="Content Placeholder 2"/>
          <p:cNvSpPr/>
          <p:nvPr/>
        </p:nvSpPr>
        <p:spPr>
          <a:xfrm>
            <a:off x="-785045" y="1348246"/>
            <a:ext cx="8907480" cy="435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1143000" lvl="2" indent="-227880">
              <a:lnSpc>
                <a:spcPct val="90000"/>
              </a:lnSpc>
              <a:spcBef>
                <a:spcPts val="499"/>
              </a:spcBef>
              <a:buClr>
                <a:srgbClr val="FFC200"/>
              </a:buClr>
              <a:buFont typeface="Wingdings" charset="2"/>
              <a:buChar char=""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</a:rPr>
              <a:t> </a:t>
            </a:r>
            <a:r>
              <a:rPr lang="en-US" sz="4000" spc="-1" dirty="0">
                <a:solidFill>
                  <a:srgbClr val="FFFFFF"/>
                </a:solidFill>
                <a:latin typeface="Calibri"/>
                <a:ea typeface="Times New Roman"/>
              </a:rPr>
              <a:t>Creating a community of value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</a:rPr>
              <a:t> Students and professionals 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lang="en-GB" sz="4000" spc="-1" dirty="0">
                <a:solidFill>
                  <a:srgbClr val="FFFFFF"/>
                </a:solidFill>
                <a:latin typeface="Calibri"/>
              </a:rPr>
              <a:t> Expert talks (webinars)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lang="en-GB" sz="4000" spc="-1" dirty="0">
                <a:solidFill>
                  <a:srgbClr val="FFFFFF"/>
                </a:solidFill>
                <a:latin typeface="Calibri"/>
              </a:rPr>
              <a:t> Round-tables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lang="en-GB" sz="4000" spc="-1" dirty="0">
                <a:solidFill>
                  <a:srgbClr val="FFFFFF"/>
                </a:solidFill>
                <a:latin typeface="Calibri"/>
              </a:rPr>
              <a:t> Hands on sessions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lang="en-GB" sz="4000" spc="-1" dirty="0">
                <a:solidFill>
                  <a:srgbClr val="FFFFFF"/>
                </a:solidFill>
                <a:latin typeface="Calibri"/>
              </a:rPr>
              <a:t> Mentorship </a:t>
            </a:r>
          </a:p>
          <a:p>
            <a:pPr marL="1143000" marR="0" lvl="2" indent="-22788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lang="en-GB" sz="4000" spc="-1" dirty="0">
                <a:solidFill>
                  <a:srgbClr val="FFFFFF"/>
                </a:solidFill>
                <a:latin typeface="Calibri"/>
              </a:rPr>
              <a:t> Baseline models</a:t>
            </a:r>
            <a:endParaRPr lang="en-US" sz="4000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80410-7B16-B3D7-79FA-25BE203FA71C}"/>
              </a:ext>
            </a:extLst>
          </p:cNvPr>
          <p:cNvSpPr txBox="1"/>
          <p:nvPr/>
        </p:nvSpPr>
        <p:spPr>
          <a:xfrm>
            <a:off x="118155" y="343263"/>
            <a:ext cx="850898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827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What we offer in the Challenge!</a:t>
            </a:r>
          </a:p>
        </p:txBody>
      </p:sp>
    </p:spTree>
    <p:extLst>
      <p:ext uri="{BB962C8B-B14F-4D97-AF65-F5344CB8AC3E}">
        <p14:creationId xmlns:p14="http://schemas.microsoft.com/office/powerpoint/2010/main" val="14385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09B6E3-75A2-BD78-ACF3-10E10B07A1A7}"/>
              </a:ext>
            </a:extLst>
          </p:cNvPr>
          <p:cNvSpPr/>
          <p:nvPr/>
        </p:nvSpPr>
        <p:spPr>
          <a:xfrm>
            <a:off x="0" y="0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9493489D-9816-8F36-B4C9-9236F6416746}"/>
              </a:ext>
            </a:extLst>
          </p:cNvPr>
          <p:cNvSpPr txBox="1"/>
          <p:nvPr/>
        </p:nvSpPr>
        <p:spPr>
          <a:xfrm>
            <a:off x="603832" y="1943"/>
            <a:ext cx="11159006" cy="670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3600" b="1" dirty="0">
                <a:latin typeface="+mj-lt"/>
              </a:rPr>
              <a:t>Some of the ITU AI/ML 5G Challenge partners</a:t>
            </a:r>
            <a:endParaRPr lang="en-GB" sz="3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1597F-E4CA-8878-380D-3208D870FF56}"/>
              </a:ext>
            </a:extLst>
          </p:cNvPr>
          <p:cNvSpPr txBox="1"/>
          <p:nvPr/>
        </p:nvSpPr>
        <p:spPr>
          <a:xfrm>
            <a:off x="0" y="6441260"/>
            <a:ext cx="121920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CH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855EB-B905-25A8-C306-E8D02B14C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2" t="21737" r="2942" b="10535"/>
          <a:stretch/>
        </p:blipFill>
        <p:spPr>
          <a:xfrm>
            <a:off x="201306" y="1807249"/>
            <a:ext cx="12017328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8C81F-DB27-5C76-8B96-187A1DEF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" y="5240145"/>
            <a:ext cx="21463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3FB5C-F99A-4DE2-BC8A-B832EA3F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37" y="4979795"/>
            <a:ext cx="1803400" cy="143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9A3D8-4C4A-3777-8ED5-03D7D31BB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071" y="5408076"/>
            <a:ext cx="3387797" cy="5658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2E93B1-E901-6A2C-1237-866B4A73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524" y="4972891"/>
            <a:ext cx="4181617" cy="106488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368907A-0B91-3D38-2152-6E953E1751B3}"/>
              </a:ext>
            </a:extLst>
          </p:cNvPr>
          <p:cNvSpPr/>
          <p:nvPr/>
        </p:nvSpPr>
        <p:spPr>
          <a:xfrm>
            <a:off x="4287728" y="5069844"/>
            <a:ext cx="3703796" cy="1242354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47A7-4675-71C6-BDF1-1713F3471C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1" b="68540"/>
          <a:stretch/>
        </p:blipFill>
        <p:spPr>
          <a:xfrm>
            <a:off x="186683" y="761914"/>
            <a:ext cx="1986251" cy="1076340"/>
          </a:xfrm>
          <a:prstGeom prst="rect">
            <a:avLst/>
          </a:prstGeom>
        </p:spPr>
      </p:pic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B9CEBF06-7F32-FFB9-6295-4257BF2C9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165741">
            <a:off x="2166892" y="820276"/>
            <a:ext cx="683269" cy="811455"/>
          </a:xfrm>
          <a:prstGeom prst="rect">
            <a:avLst/>
          </a:prstGeom>
        </p:spPr>
      </p:pic>
      <p:sp>
        <p:nvSpPr>
          <p:cNvPr id="16" name="Alternative Process 26">
            <a:extLst>
              <a:ext uri="{FF2B5EF4-FFF2-40B4-BE49-F238E27FC236}">
                <a16:creationId xmlns:a16="http://schemas.microsoft.com/office/drawing/2014/main" id="{6734B2CD-7BCF-1E81-ADDA-3051705D0E39}"/>
              </a:ext>
            </a:extLst>
          </p:cNvPr>
          <p:cNvSpPr/>
          <p:nvPr/>
        </p:nvSpPr>
        <p:spPr>
          <a:xfrm>
            <a:off x="1272492" y="765135"/>
            <a:ext cx="900442" cy="225064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2020-now</a:t>
            </a:r>
          </a:p>
        </p:txBody>
      </p:sp>
    </p:spTree>
    <p:extLst>
      <p:ext uri="{BB962C8B-B14F-4D97-AF65-F5344CB8AC3E}">
        <p14:creationId xmlns:p14="http://schemas.microsoft.com/office/powerpoint/2010/main" val="307972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ED63910-8CE9-E39C-C11E-6AE36FAA6D13}"/>
              </a:ext>
            </a:extLst>
          </p:cNvPr>
          <p:cNvGraphicFramePr/>
          <p:nvPr/>
        </p:nvGraphicFramePr>
        <p:xfrm>
          <a:off x="259038" y="789268"/>
          <a:ext cx="6309714" cy="193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C767F20-35BA-7CB9-D9DD-920B4A24D9E2}"/>
              </a:ext>
            </a:extLst>
          </p:cNvPr>
          <p:cNvSpPr txBox="1">
            <a:spLocks/>
          </p:cNvSpPr>
          <p:nvPr/>
        </p:nvSpPr>
        <p:spPr>
          <a:xfrm>
            <a:off x="609600" y="-82183"/>
            <a:ext cx="11002593" cy="871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Opportunity-2: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n-ea"/>
                <a:cs typeface="Times New Roman" panose="02020603050405020304" pitchFamily="18" charset="0"/>
              </a:rPr>
              <a:t>ITU AI4Good webinars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12FCB-49DF-B995-F764-15BF14D38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340" y="2724540"/>
            <a:ext cx="3000466" cy="1782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B50CE-0CC1-037D-6B06-457E20569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35" y="4400387"/>
            <a:ext cx="3309204" cy="19352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E90630-0614-820D-B2C0-B050F8812F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01" t="1340" r="2700" b="4722"/>
          <a:stretch/>
        </p:blipFill>
        <p:spPr>
          <a:xfrm>
            <a:off x="297827" y="2724539"/>
            <a:ext cx="2962770" cy="167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C9CE2-4DF5-0650-DBF0-B40A47F53F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3895" y="4568692"/>
            <a:ext cx="2113448" cy="2152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9B5C2-79F6-D7BE-C924-6154D812E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2619" y="2707862"/>
            <a:ext cx="2336759" cy="2937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E7C5A-A265-153F-656E-ED47E4545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9378" y="741281"/>
            <a:ext cx="2465602" cy="293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0C406-BE3C-BEBD-1FCE-616386724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2692" y="3684391"/>
            <a:ext cx="1836038" cy="2651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9F3F0-DC32-60E7-7989-41E933E5CD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5949" y="1762375"/>
            <a:ext cx="2005275" cy="241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A365C-E134-3BFE-79B1-9BF7211810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7282" y="3961716"/>
            <a:ext cx="2394729" cy="299722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439FD46-7F27-4A76-2899-C346A6B85CDB}"/>
              </a:ext>
            </a:extLst>
          </p:cNvPr>
          <p:cNvSpPr/>
          <p:nvPr/>
        </p:nvSpPr>
        <p:spPr>
          <a:xfrm>
            <a:off x="9794427" y="5490384"/>
            <a:ext cx="2257584" cy="43892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65A36-2E31-E758-1A9E-112ABE26C20E}"/>
              </a:ext>
            </a:extLst>
          </p:cNvPr>
          <p:cNvSpPr txBox="1"/>
          <p:nvPr/>
        </p:nvSpPr>
        <p:spPr>
          <a:xfrm>
            <a:off x="5602616" y="6012492"/>
            <a:ext cx="272199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hlinkClick r:id="rId17"/>
              </a:rPr>
              <a:t>https://aiforgood.itu.int/eventcat/ai-ml-in-5g/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28818-2D10-4735-AA7D-8960591705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92954" y="1433016"/>
            <a:ext cx="3539380" cy="40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721FD6-6733-423E-4FBB-0DEE3D0AC8FF}"/>
              </a:ext>
            </a:extLst>
          </p:cNvPr>
          <p:cNvSpPr/>
          <p:nvPr/>
        </p:nvSpPr>
        <p:spPr>
          <a:xfrm>
            <a:off x="0" y="0"/>
            <a:ext cx="12192000" cy="741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3FB9A4-E996-3ADC-4E7E-00CB7AB2707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1376666" cy="871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Opportunity-3: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Special Issue publications with ITU Journal -JFET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07650-FA32-864B-601F-0660186F1B85}"/>
              </a:ext>
            </a:extLst>
          </p:cNvPr>
          <p:cNvSpPr txBox="1"/>
          <p:nvPr/>
        </p:nvSpPr>
        <p:spPr>
          <a:xfrm>
            <a:off x="0" y="6441260"/>
            <a:ext cx="121920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CDC2C6-8001-4806-ED4D-93B762E3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268"/>
            <a:ext cx="4784803" cy="269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D802738-6CD9-616E-2229-D4495A044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" y="3836263"/>
            <a:ext cx="4709439" cy="26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72DD3FA-FE2A-C50B-3EFE-1EFCBECE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44" y="3429000"/>
            <a:ext cx="5418156" cy="3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8AE6FE-858F-952F-234E-033E7F2D8978}"/>
              </a:ext>
            </a:extLst>
          </p:cNvPr>
          <p:cNvSpPr/>
          <p:nvPr/>
        </p:nvSpPr>
        <p:spPr>
          <a:xfrm>
            <a:off x="5524911" y="741281"/>
            <a:ext cx="7205810" cy="35138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&gt;10</a:t>
            </a: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 GitHub repositories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Code, Reports, Slides</a:t>
            </a:r>
          </a:p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10 Papers published in J-FET [2020]</a:t>
            </a:r>
          </a:p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16 Papers published in J-FET [2021]</a:t>
            </a:r>
          </a:p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Issue paper review underway [2023]</a:t>
            </a:r>
          </a:p>
          <a:p>
            <a:pPr marL="228600" marR="0" lvl="0" indent="-227330" algn="l" defTabSz="914400" rtl="0" eaLnBrk="1" fontAlgn="auto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FFC200"/>
              </a:buClr>
              <a:buSzTx/>
              <a:buFont typeface="Wingdings" charset="2"/>
              <a:buChar char="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Papers in ACM, IEEE, Conferences</a:t>
            </a:r>
          </a:p>
        </p:txBody>
      </p:sp>
    </p:spTree>
    <p:extLst>
      <p:ext uri="{BB962C8B-B14F-4D97-AF65-F5344CB8AC3E}">
        <p14:creationId xmlns:p14="http://schemas.microsoft.com/office/powerpoint/2010/main" val="262842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D3892A-995F-3653-6211-140E53F2EA8C}"/>
              </a:ext>
            </a:extLst>
          </p:cNvPr>
          <p:cNvSpPr txBox="1">
            <a:spLocks/>
          </p:cNvSpPr>
          <p:nvPr/>
        </p:nvSpPr>
        <p:spPr>
          <a:xfrm>
            <a:off x="1205120" y="327093"/>
            <a:ext cx="115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 panose="020B0504020202020204" pitchFamily="34" charset="77"/>
                <a:ea typeface="+mj-ea"/>
                <a:cs typeface="Times New Roman" panose="02020603050405020304" pitchFamily="18" charset="0"/>
              </a:rPr>
              <a:t>ITU Journal Publications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6DB7D-2E28-F03D-CE94-5E69B388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5" y="2112982"/>
            <a:ext cx="5438038" cy="320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85B9E-654C-67AC-CE00-2D01500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21" y="2443967"/>
            <a:ext cx="6282697" cy="3951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B16777-9693-C6C5-2A34-8CD209357A47}"/>
              </a:ext>
            </a:extLst>
          </p:cNvPr>
          <p:cNvSpPr txBox="1"/>
          <p:nvPr/>
        </p:nvSpPr>
        <p:spPr>
          <a:xfrm>
            <a:off x="5932821" y="1654084"/>
            <a:ext cx="393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paper based on Build-a-thon PoC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82D3B-87C9-27DE-A94B-8BF8369C9B1A}"/>
              </a:ext>
            </a:extLst>
          </p:cNvPr>
          <p:cNvSpPr txBox="1"/>
          <p:nvPr/>
        </p:nvSpPr>
        <p:spPr>
          <a:xfrm>
            <a:off x="446421" y="1654084"/>
            <a:ext cx="393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paper based on Build-a-thon PoC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1E72BD-6FC8-DCBF-7E04-F1C70A87F476}"/>
              </a:ext>
            </a:extLst>
          </p:cNvPr>
          <p:cNvSpPr/>
          <p:nvPr/>
        </p:nvSpPr>
        <p:spPr>
          <a:xfrm>
            <a:off x="3819832" y="3967315"/>
            <a:ext cx="2112989" cy="6489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21C980-FFE1-0BB8-2669-C6D5ED31C188}"/>
              </a:ext>
            </a:extLst>
          </p:cNvPr>
          <p:cNvSpPr/>
          <p:nvPr/>
        </p:nvSpPr>
        <p:spPr>
          <a:xfrm>
            <a:off x="6841603" y="4989700"/>
            <a:ext cx="4617894" cy="6489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7396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37518</TotalTime>
  <Words>2045</Words>
  <Application>Microsoft Macintosh PowerPoint</Application>
  <PresentationFormat>Widescreen</PresentationFormat>
  <Paragraphs>284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31</vt:i4>
      </vt:variant>
    </vt:vector>
  </HeadingPairs>
  <TitlesOfParts>
    <vt:vector size="59" baseType="lpstr">
      <vt:lpstr>-apple-system</vt:lpstr>
      <vt:lpstr>Adelle CYR</vt:lpstr>
      <vt:lpstr>Adelle CYR Sb</vt:lpstr>
      <vt:lpstr>Liberation Serif</vt:lpstr>
      <vt:lpstr>Rakuten Sans</vt:lpstr>
      <vt:lpstr>TimesNewRoman</vt:lpstr>
      <vt:lpstr>TimesNewRomanPSMT</vt:lpstr>
      <vt:lpstr>Aptos</vt:lpstr>
      <vt:lpstr>Arial</vt:lpstr>
      <vt:lpstr>Avenir Medium</vt:lpstr>
      <vt:lpstr>Avenir Next LT Pro</vt:lpstr>
      <vt:lpstr>Avenir Normal</vt:lpstr>
      <vt:lpstr>Avenir Nxt2 W1G Heavy</vt:lpstr>
      <vt:lpstr>Calibri</vt:lpstr>
      <vt:lpstr>Calibri Light</vt:lpstr>
      <vt:lpstr>Courier</vt:lpstr>
      <vt:lpstr>IBM Plex Sans</vt:lpstr>
      <vt:lpstr>Modern Love</vt:lpstr>
      <vt:lpstr>Times New Roman</vt:lpstr>
      <vt:lpstr>Ubuntu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BohemianVTI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Opportunity-5: ITU FG AN Build-a-thon 2022</vt:lpstr>
      <vt:lpstr>PowerPoint Presentation</vt:lpstr>
      <vt:lpstr>PowerPoint Presentation</vt:lpstr>
      <vt:lpstr>Opportunity-7: Open datasets</vt:lpstr>
      <vt:lpstr>Open datasets</vt:lpstr>
      <vt:lpstr>PowerPoint Presentation</vt:lpstr>
      <vt:lpstr>Testbeds are more important than real networks</vt:lpstr>
      <vt:lpstr>Standards &amp; Use cases</vt:lpstr>
      <vt:lpstr>Sample use case: the pattern</vt:lpstr>
      <vt:lpstr> Sample usecase (continued)</vt:lpstr>
      <vt:lpstr>Sample use case: component figures</vt:lpstr>
      <vt:lpstr>Applying AI/ML for evolution of the network</vt:lpstr>
      <vt:lpstr>Sample application</vt:lpstr>
      <vt:lpstr>Sample pipeline</vt:lpstr>
      <vt:lpstr>Opportunity-10: ITU provides – Free GPUs </vt:lpstr>
      <vt:lpstr>Midnight Marathon – go from “zero to hero” 27 and 28 Sep 2024 6pm IST onwards.</vt:lpstr>
      <vt:lpstr>PowerPoint Presentation</vt:lpstr>
      <vt:lpstr>Q&amp;A Session</vt:lpstr>
      <vt:lpstr>Step-1: Curate code and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Basikolo, Thomas</dc:creator>
  <cp:lastModifiedBy>VR</cp:lastModifiedBy>
  <cp:revision>559</cp:revision>
  <dcterms:created xsi:type="dcterms:W3CDTF">2022-11-28T11:07:05Z</dcterms:created>
  <dcterms:modified xsi:type="dcterms:W3CDTF">2024-09-26T04:01:23Z</dcterms:modified>
</cp:coreProperties>
</file>